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</p:sldMasterIdLst>
  <p:notesMasterIdLst>
    <p:notesMasterId r:id="rId29"/>
  </p:notesMasterIdLst>
  <p:sldIdLst>
    <p:sldId id="4560" r:id="rId2"/>
    <p:sldId id="4564" r:id="rId3"/>
    <p:sldId id="4545" r:id="rId4"/>
    <p:sldId id="4586" r:id="rId5"/>
    <p:sldId id="4601" r:id="rId6"/>
    <p:sldId id="4606" r:id="rId7"/>
    <p:sldId id="4605" r:id="rId8"/>
    <p:sldId id="4607" r:id="rId9"/>
    <p:sldId id="4599" r:id="rId10"/>
    <p:sldId id="4582" r:id="rId11"/>
    <p:sldId id="4608" r:id="rId12"/>
    <p:sldId id="4609" r:id="rId13"/>
    <p:sldId id="4604" r:id="rId14"/>
    <p:sldId id="4597" r:id="rId15"/>
    <p:sldId id="4602" r:id="rId16"/>
    <p:sldId id="4603" r:id="rId17"/>
    <p:sldId id="4600" r:id="rId18"/>
    <p:sldId id="4574" r:id="rId19"/>
    <p:sldId id="4559" r:id="rId20"/>
    <p:sldId id="4555" r:id="rId21"/>
    <p:sldId id="2575" r:id="rId22"/>
    <p:sldId id="2554" r:id="rId23"/>
    <p:sldId id="2587" r:id="rId24"/>
    <p:sldId id="2572" r:id="rId25"/>
    <p:sldId id="2567" r:id="rId26"/>
    <p:sldId id="2534" r:id="rId27"/>
    <p:sldId id="2569" r:id="rId2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hn, Matthew (OS/ONC)" initials="RM(" lastIdx="28" clrIdx="0">
    <p:extLst>
      <p:ext uri="{19B8F6BF-5375-455C-9EA6-DF929625EA0E}">
        <p15:presenceInfo xmlns:p15="http://schemas.microsoft.com/office/powerpoint/2012/main" userId="S::Matthew.Rahn@hhs.gov::3dc818cb-9e4a-4648-b630-d3278f61e5a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B8"/>
    <a:srgbClr val="E5EDF8"/>
    <a:srgbClr val="E1F3FE"/>
    <a:srgbClr val="FFC62F"/>
    <a:srgbClr val="146FB4"/>
    <a:srgbClr val="1F3B73"/>
    <a:srgbClr val="0C538A"/>
    <a:srgbClr val="E0E07C"/>
    <a:srgbClr val="034163"/>
    <a:srgbClr val="D5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4FD9FE-BFD1-476B-A6BB-E30029626FA8}" v="87" dt="2023-04-27T01:31:31.104"/>
  </p1510:revLst>
</p1510:revInfo>
</file>

<file path=ppt/tableStyles.xml><?xml version="1.0" encoding="utf-8"?>
<a:tblStyleLst xmlns:a="http://schemas.openxmlformats.org/drawingml/2006/main" def="{9D7B26C5-4107-4FEC-AEDC-1716B250A1EF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7" autoAdjust="0"/>
    <p:restoredTop sz="91777" autoAdjust="0"/>
  </p:normalViewPr>
  <p:slideViewPr>
    <p:cSldViewPr snapToGrid="0" snapToObjects="1">
      <p:cViewPr varScale="1">
        <p:scale>
          <a:sx n="104" d="100"/>
          <a:sy n="104" d="100"/>
        </p:scale>
        <p:origin x="100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03C1BD-1204-5F4D-91B0-581DD4F0D15A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4BD4B1-1280-7548-9F4C-5B66515A94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18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BD4B1-1280-7548-9F4C-5B66515A94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86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419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290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68A602-41FD-40B7-9B89-EAC3FAE8691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620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2021 and 2022 have been very busy years in terms of advancing IPS. As a summary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for 5 GDHP mini-connectathons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Support for 5 HL7 multi-day connectathons (counting September 2022)</a:t>
            </a:r>
          </a:p>
          <a:p>
            <a:pPr marL="171450" indent="-171450">
              <a:buFontTx/>
              <a:buChar char="-"/>
            </a:pPr>
            <a:r>
              <a:rPr lang="en-US" dirty="0"/>
              <a:t>Major presentation at national and international conferences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advancement of demos, tools, events and prototypes through many global partners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4BD4B1-1280-7548-9F4C-5B66515A94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6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3.jpg"/><Relationship Id="rId7" Type="http://schemas.openxmlformats.org/officeDocument/2006/relationships/hyperlink" Target="mailto:GDHP-Secretariat-US@hhs.gov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37380DB-68F3-4752-0DD3-C52FA1CE45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05" b="50401"/>
          <a:stretch/>
        </p:blipFill>
        <p:spPr>
          <a:xfrm rot="5400000" flipV="1">
            <a:off x="10545784" y="3516263"/>
            <a:ext cx="1730181" cy="15622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67776B-86A8-2A90-29EE-686D5F14CE4D}"/>
              </a:ext>
            </a:extLst>
          </p:cNvPr>
          <p:cNvSpPr/>
          <p:nvPr userDrawn="1"/>
        </p:nvSpPr>
        <p:spPr>
          <a:xfrm>
            <a:off x="0" y="-1"/>
            <a:ext cx="12192000" cy="3941573"/>
          </a:xfrm>
          <a:prstGeom prst="rect">
            <a:avLst/>
          </a:prstGeom>
          <a:solidFill>
            <a:srgbClr val="000413"/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25FE08-F0E2-2898-4FAA-010E26DF8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/>
          </a:blip>
          <a:srcRect t="6550" b="14349"/>
          <a:stretch/>
        </p:blipFill>
        <p:spPr>
          <a:xfrm>
            <a:off x="3333623" y="1"/>
            <a:ext cx="8858377" cy="3941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DE670-2D70-22DC-BA0B-A75311E373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74000"/>
          </a:blip>
          <a:srcRect t="12957" b="12957"/>
          <a:stretch/>
        </p:blipFill>
        <p:spPr>
          <a:xfrm>
            <a:off x="0" y="-1"/>
            <a:ext cx="12191996" cy="3941572"/>
          </a:xfrm>
          <a:prstGeom prst="rect">
            <a:avLst/>
          </a:prstGeom>
        </p:spPr>
      </p:pic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A2A3755-985E-A945-B10A-918D11062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449" y="4285427"/>
            <a:ext cx="5711687" cy="7631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1800"/>
              </a:lnSpc>
              <a:spcBef>
                <a:spcPts val="1600"/>
              </a:spcBef>
              <a:spcAft>
                <a:spcPts val="0"/>
              </a:spcAft>
              <a:buNone/>
              <a:defRPr sz="1600" b="1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OPTIONAL PRESENTER INFORMATION</a:t>
            </a:r>
            <a:br>
              <a:rPr lang="en-US" dirty="0"/>
            </a:br>
            <a:r>
              <a:rPr lang="en-US" dirty="0"/>
              <a:t>NAME, TITLE, ORGANIZATION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1449" y="1826333"/>
            <a:ext cx="8270504" cy="19959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title. </a:t>
            </a:r>
            <a:br>
              <a:rPr lang="en-US" dirty="0"/>
            </a:br>
            <a:r>
              <a:rPr lang="en-US" dirty="0"/>
              <a:t>Limit to title length </a:t>
            </a:r>
            <a:br>
              <a:rPr lang="en-US" dirty="0"/>
            </a:br>
            <a:r>
              <a:rPr lang="en-US" dirty="0"/>
              <a:t>to 2-3 lines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AEF5427-57E1-A13D-6BA9-D6CD0CC45C8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0549" y="497242"/>
            <a:ext cx="2762251" cy="92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97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itle, Text and Image Re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86809" y="4029122"/>
            <a:ext cx="4961659" cy="2156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6809" y="3141225"/>
            <a:ext cx="4961659" cy="80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lvl="0" indent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86ECF-04BD-A641-80D9-0558BBF3DE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16560" y="914403"/>
            <a:ext cx="5893449" cy="5270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1025" y="1708681"/>
            <a:ext cx="4958387" cy="135257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to 2 to 3 lines 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C81516B-6F32-BAA7-3C82-F4DE18FDFCDF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49BE03-95E3-D7C1-0EBF-4460B6CE1E43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074F0CCE-B1F0-8DDC-27AB-EFBDFDCB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375D388E-DA6E-3CEA-DC32-51686D4F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3BD3994B-5731-9408-D6D6-4EE93DB234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2932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B3E47B8-F623-6B43-84B6-D21CD03350C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09925" y="1851836"/>
            <a:ext cx="5080927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182880" tIns="45720" rIns="182880" bIns="45720" rtlCol="0" anchor="ctr">
            <a:noAutofit/>
          </a:bodyPr>
          <a:lstStyle>
            <a:lvl1pPr>
              <a:defRPr lang="en-US" sz="1800" b="1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b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2400" b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defTabSz="1828389" fontAlgn="auto">
              <a:lnSpc>
                <a:spcPts val="228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21AF683-2E05-E648-88E9-C1C3660700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9925" y="2597427"/>
            <a:ext cx="5080927" cy="3576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lang="en-US" sz="1800" dirty="0">
                <a:latin typeface="+mn-lt"/>
                <a:cs typeface="Arial" panose="020B0604020202020204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851836"/>
            <a:ext cx="5080927" cy="6096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182880" tIns="45720" rIns="182880" bIns="45720" rtlCol="0" anchor="ctr">
            <a:noAutofit/>
          </a:bodyPr>
          <a:lstStyle>
            <a:lvl1pPr>
              <a:defRPr lang="en-US" sz="1800" b="1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b="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2400" b="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marR="0" lvl="0" indent="0" defTabSz="1828389" fontAlgn="auto">
              <a:lnSpc>
                <a:spcPts val="228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58E9F277-C239-5141-9D11-5871B62B70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6778" y="2597426"/>
            <a:ext cx="5080927" cy="3576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latin typeface="+mn-lt"/>
                <a:cs typeface="Arial" panose="020B0604020202020204" pitchFamily="34" charset="0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2A1977B-1C42-C64A-743D-68937C5A40D3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1A73EC-D79E-1092-C297-0FB462B2636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F851FCC1-23A2-FC73-3891-6F47717578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ECCC7105-B89A-0094-2772-A9D7F44A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06646871-62C8-244D-0D0B-2045DE42F0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08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24AC3476-0F38-1847-A7B3-293065D22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8808"/>
          <a:stretch/>
        </p:blipFill>
        <p:spPr>
          <a:xfrm>
            <a:off x="-680485" y="-60500"/>
            <a:ext cx="12872485" cy="69185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D6034B5-BD90-CD46-B284-E1ACCD1D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7633" y="2563096"/>
            <a:ext cx="8877139" cy="1519806"/>
          </a:xfrm>
          <a:prstGeom prst="rect">
            <a:avLst/>
          </a:prstGeom>
          <a:noFill/>
        </p:spPr>
        <p:txBody>
          <a:bodyPr lIns="914400" tIns="365760" rIns="457200" bIns="365760" anchor="ctr" anchorCtr="0">
            <a:noAutofit/>
          </a:bodyPr>
          <a:lstStyle>
            <a:lvl1pPr>
              <a:defRPr sz="3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6D6D178A-C957-E2BF-DF3F-8A3655568637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38B1E39-5AC8-A024-8C40-7126BEF703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3519" y="5961380"/>
            <a:ext cx="1737360" cy="57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366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8976" y="3099720"/>
            <a:ext cx="3084570" cy="5391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FA5A66-FF2D-6180-7BCF-043C8F0063B5}"/>
              </a:ext>
            </a:extLst>
          </p:cNvPr>
          <p:cNvSpPr/>
          <p:nvPr userDrawn="1"/>
        </p:nvSpPr>
        <p:spPr>
          <a:xfrm>
            <a:off x="-1176662" y="2787127"/>
            <a:ext cx="4813005" cy="779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9DFD2F-2794-9F15-E6CD-54FEA6B0DDBE}"/>
              </a:ext>
            </a:extLst>
          </p:cNvPr>
          <p:cNvGrpSpPr/>
          <p:nvPr userDrawn="1"/>
        </p:nvGrpSpPr>
        <p:grpSpPr>
          <a:xfrm>
            <a:off x="-2" y="-1"/>
            <a:ext cx="12192002" cy="1905001"/>
            <a:chOff x="-2" y="-1"/>
            <a:chExt cx="12192002" cy="1905001"/>
          </a:xfrm>
        </p:grpSpPr>
        <p:pic>
          <p:nvPicPr>
            <p:cNvPr id="5" name="Graphic 3">
              <a:extLst>
                <a:ext uri="{FF2B5EF4-FFF2-40B4-BE49-F238E27FC236}">
                  <a16:creationId xmlns:a16="http://schemas.microsoft.com/office/drawing/2014/main" id="{4D767BB4-8B75-B413-6182-67DC3FF95C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" y="1"/>
              <a:ext cx="12191999" cy="190499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9469F7-70A7-813F-EEDE-3E910E2E68F4}"/>
                </a:ext>
              </a:extLst>
            </p:cNvPr>
            <p:cNvSpPr/>
            <p:nvPr userDrawn="1"/>
          </p:nvSpPr>
          <p:spPr>
            <a:xfrm>
              <a:off x="0" y="-1"/>
              <a:ext cx="12192000" cy="1904999"/>
            </a:xfrm>
            <a:prstGeom prst="rect">
              <a:avLst/>
            </a:prstGeom>
            <a:solidFill>
              <a:srgbClr val="000413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394F3E-6855-3A3C-D91F-2B3594B3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4000"/>
            </a:blip>
            <a:srcRect t="9440" b="44427"/>
            <a:stretch/>
          </p:blipFill>
          <p:spPr>
            <a:xfrm>
              <a:off x="4851399" y="0"/>
              <a:ext cx="7340599" cy="1904999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228470D5-7183-1D67-B87C-A458B19F1E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74000"/>
            </a:blip>
            <a:srcRect t="21272" b="19602"/>
            <a:stretch/>
          </p:blipFill>
          <p:spPr>
            <a:xfrm>
              <a:off x="-2" y="1"/>
              <a:ext cx="12192000" cy="190499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CEB069D7-87C5-DCE6-46E9-0FC8CE2EEA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549" y="497242"/>
              <a:ext cx="2762251" cy="92075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504EBDB-65BB-C564-1F81-6F53915D2B4C}"/>
              </a:ext>
            </a:extLst>
          </p:cNvPr>
          <p:cNvSpPr txBox="1"/>
          <p:nvPr userDrawn="1"/>
        </p:nvSpPr>
        <p:spPr>
          <a:xfrm>
            <a:off x="728974" y="3841971"/>
            <a:ext cx="7310126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For more information contact us at: </a:t>
            </a:r>
            <a:br>
              <a:rPr lang="en-US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7"/>
              </a:rPr>
              <a:t>GDHP-Secretariat-US@hhs.gov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10000"/>
              </a:lnSpc>
              <a:spcBef>
                <a:spcPts val="2400"/>
              </a:spcBef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Learn more at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GDHP.health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Picture 13" descr="A doctor using a computer&#10;&#10;Description automatically generated with low confidence">
            <a:extLst>
              <a:ext uri="{FF2B5EF4-FFF2-40B4-BE49-F238E27FC236}">
                <a16:creationId xmlns:a16="http://schemas.microsoft.com/office/drawing/2014/main" id="{5D383D87-979F-B33D-E0A4-009AF9A3E6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r="31321"/>
          <a:stretch/>
        </p:blipFill>
        <p:spPr>
          <a:xfrm>
            <a:off x="6095998" y="1376768"/>
            <a:ext cx="4555451" cy="49304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1962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85997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 - 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248" y="1828800"/>
            <a:ext cx="10515600" cy="4352544"/>
          </a:xfrm>
          <a:prstGeom prst="rect">
            <a:avLst/>
          </a:prstGeom>
        </p:spPr>
        <p:txBody>
          <a:bodyPr/>
          <a:lstStyle>
            <a:lvl1pPr marL="231775" marR="0" indent="-2206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chemeClr val="tx1"/>
                </a:solidFill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2pPr>
            <a:lvl3pPr marL="1143000" indent="-228600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57CCA6-2CB3-4D21-812F-F9EB22E9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46" y="6438237"/>
            <a:ext cx="531125" cy="303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038E7E8-EE79-433E-AEA1-8CD143A58A5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358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5826-B6E0-2345-AD77-F075DDF65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160A-CA90-7043-A798-B762637FE5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932" y="6356349"/>
            <a:ext cx="1073676" cy="365125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BA446-2B8B-1D48-98FB-AFABCB19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0FC2-9B22-C244-A5AE-1911A1D6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E0375-832E-2F44-9568-91CDB2A6B55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38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A2A3755-985E-A945-B10A-918D11062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449" y="4667024"/>
            <a:ext cx="5711687" cy="763194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>
              <a:lnSpc>
                <a:spcPts val="1800"/>
              </a:lnSpc>
              <a:spcBef>
                <a:spcPts val="1600"/>
              </a:spcBef>
              <a:spcAft>
                <a:spcPts val="0"/>
              </a:spcAft>
              <a:buNone/>
              <a:defRPr sz="1600" b="1" spc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OPTIONAL PRESENTER INFORMATION</a:t>
            </a:r>
            <a:br>
              <a:rPr lang="en-US" dirty="0"/>
            </a:br>
            <a:r>
              <a:rPr lang="en-US" dirty="0"/>
              <a:t>NAME, TITLE, ORGANIZATION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F6529F8-43B2-6346-AED6-5AB278A850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1449" y="2536583"/>
            <a:ext cx="8270504" cy="199597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add title. </a:t>
            </a:r>
            <a:br>
              <a:rPr lang="en-US" dirty="0"/>
            </a:br>
            <a:r>
              <a:rPr lang="en-US" dirty="0"/>
              <a:t>Limit to title length </a:t>
            </a:r>
            <a:br>
              <a:rPr lang="en-US" dirty="0"/>
            </a:br>
            <a:r>
              <a:rPr lang="en-US" dirty="0"/>
              <a:t>to 2-3 lines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F886841-9918-E782-F1A3-CBAD39E67C79}"/>
              </a:ext>
            </a:extLst>
          </p:cNvPr>
          <p:cNvGrpSpPr/>
          <p:nvPr userDrawn="1"/>
        </p:nvGrpSpPr>
        <p:grpSpPr>
          <a:xfrm>
            <a:off x="-2" y="-1"/>
            <a:ext cx="12192002" cy="1905001"/>
            <a:chOff x="-2" y="-1"/>
            <a:chExt cx="12192002" cy="1905001"/>
          </a:xfrm>
        </p:grpSpPr>
        <p:pic>
          <p:nvPicPr>
            <p:cNvPr id="12" name="Graphic 3">
              <a:extLst>
                <a:ext uri="{FF2B5EF4-FFF2-40B4-BE49-F238E27FC236}">
                  <a16:creationId xmlns:a16="http://schemas.microsoft.com/office/drawing/2014/main" id="{8AFAC295-9EDB-0689-3572-71C1A0A8E0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/>
            <a:stretch/>
          </p:blipFill>
          <p:spPr>
            <a:xfrm>
              <a:off x="1" y="1"/>
              <a:ext cx="12191999" cy="1904999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2F4C97F-DEAB-9641-ECCF-CA63DC624377}"/>
                </a:ext>
              </a:extLst>
            </p:cNvPr>
            <p:cNvSpPr/>
            <p:nvPr userDrawn="1"/>
          </p:nvSpPr>
          <p:spPr>
            <a:xfrm>
              <a:off x="0" y="-1"/>
              <a:ext cx="12192000" cy="1904999"/>
            </a:xfrm>
            <a:prstGeom prst="rect">
              <a:avLst/>
            </a:prstGeom>
            <a:solidFill>
              <a:srgbClr val="000413"/>
            </a:solidFill>
            <a:ln w="38100" cap="rnd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F495DB-5C6B-94A0-5D3E-1645FE938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74000"/>
            </a:blip>
            <a:srcRect t="9440" b="44427"/>
            <a:stretch/>
          </p:blipFill>
          <p:spPr>
            <a:xfrm>
              <a:off x="4851399" y="0"/>
              <a:ext cx="7340599" cy="1904999"/>
            </a:xfrm>
            <a:prstGeom prst="rect">
              <a:avLst/>
            </a:prstGeom>
          </p:spPr>
        </p:pic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E4C08ECA-56A5-583C-1BE0-95677376653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alphaModFix amt="74000"/>
            </a:blip>
            <a:srcRect t="21272" b="19602"/>
            <a:stretch/>
          </p:blipFill>
          <p:spPr>
            <a:xfrm>
              <a:off x="-2" y="1"/>
              <a:ext cx="12192000" cy="1904998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08DB205-C825-2BD9-6BE3-987B0D921E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0549" y="497242"/>
              <a:ext cx="2762251" cy="920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1653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ar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BA286-50AF-0048-A3FB-B2FE65D9AB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A98936B-9BEC-F84C-B5DA-8EC845CF5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749287"/>
            <a:ext cx="10593832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defRPr sz="18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3" y="595889"/>
            <a:ext cx="9016393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B273BF8-10DB-0317-DC33-358A9D7DD1B4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GDHP logo">
            <a:extLst>
              <a:ext uri="{FF2B5EF4-FFF2-40B4-BE49-F238E27FC236}">
                <a16:creationId xmlns:a16="http://schemas.microsoft.com/office/drawing/2014/main" id="{849ABDD1-85FA-8C2B-606E-B7573EDE8C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8E96C6D-E251-ECA2-33D2-1057F07F41DF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613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749287"/>
            <a:ext cx="4709160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037A7EA-F182-D22C-80E2-13DC8AAA12E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687612" y="1749287"/>
            <a:ext cx="4709160" cy="443177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E31CD0B-494C-CF0A-9191-A27BCA65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1C489A-46A6-CCF2-1B62-576E9FA5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0311A46-3A64-3BDC-B5C6-FE9C9FB5C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65D3C0-E3B5-F643-9399-47B405C5BB86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BBA1FC-1815-B321-45A0-6F940ECB781C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 descr="GDHP logo">
            <a:extLst>
              <a:ext uri="{FF2B5EF4-FFF2-40B4-BE49-F238E27FC236}">
                <a16:creationId xmlns:a16="http://schemas.microsoft.com/office/drawing/2014/main" id="{ED0F8FC4-D3DE-B9A1-5ACB-AC5EF12613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2522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2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09F9D3E-FA85-8E63-4248-3347163A7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993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A2FA7E4-7A40-5816-6FF3-414DDC83C5C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474740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/>
            </a:lvl1pPr>
            <a:lvl2pPr>
              <a:defRPr sz="18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91821D75-430A-C906-AD69-E4118042F2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08487" y="2001520"/>
            <a:ext cx="3242520" cy="418592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dirty="0" smtClean="0"/>
            </a:lvl1pPr>
            <a:lvl2pPr>
              <a:buClr>
                <a:schemeClr val="tx1"/>
              </a:buClr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tx1"/>
              </a:buClr>
              <a:defRPr lang="en-US" sz="1800" dirty="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516788F-917B-F66E-B07F-1C6BA95B09D5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FBC84BCF-EAF5-1A51-2F12-B0963848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EC2AB6D-803A-5A58-94C2-91C36B00F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F48720-848A-4836-7983-6BD0D482592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2C6B8E0D-0944-4ACF-5A44-0CCDD49366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2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style. Limit titles to 2 lines. Longer descriptions should be placed in text below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24BF7A7-CC72-0149-BF91-5587E6C3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43921-E026-19D2-6DBB-3B3C2B9E7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127AB9-6E4E-FC21-2BFC-CD0C529C597A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62C7EE-5486-7922-4FBF-C0C66C719A2B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2200D1A7-19AD-43C4-0A48-0274752ABC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328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ma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9317" y="2967563"/>
            <a:ext cx="10667491" cy="3193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spcBef>
                <a:spcPts val="12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marL="0" indent="0">
              <a:buNone/>
            </a:pPr>
            <a:r>
              <a:rPr lang="en-US" dirty="0"/>
              <a:t>A bullet is not necessary for a list of one item. If emphasis is required, use bold and colored text.</a:t>
            </a:r>
          </a:p>
          <a:p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 (preferred max of bullet sublevels)</a:t>
            </a:r>
          </a:p>
          <a:p>
            <a:r>
              <a:rPr lang="en-US" dirty="0"/>
              <a:t>Level one bullet</a:t>
            </a:r>
          </a:p>
          <a:p>
            <a:pPr lvl="1"/>
            <a:r>
              <a:rPr lang="en-US" dirty="0"/>
              <a:t>Level two bullet</a:t>
            </a:r>
          </a:p>
          <a:p>
            <a:pPr lvl="2"/>
            <a:r>
              <a:rPr lang="en-US" dirty="0"/>
              <a:t>Level three bullet (use level 3 sparingly)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4" y="1055888"/>
            <a:ext cx="9015984" cy="163337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3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title. Use this slide template for creating simple headlines, descriptive text and little to no imagery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F9C8425-625D-B358-FFF2-BEEFE061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47AAACF-63F7-9F03-6A34-61B6EDC34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14FA0A64-FDB0-BF91-67FE-140844E387A7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957B8E9-14FC-0D07-E614-744460CC91C2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6DC96D94-DA25-F70F-460C-6765F271B7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86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2 Column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7965" y="1749289"/>
            <a:ext cx="3998843" cy="44246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8" y="1749288"/>
            <a:ext cx="6392893" cy="442468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Aft>
                <a:spcPts val="1200"/>
              </a:spcAft>
              <a:defRPr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0992" y="595889"/>
            <a:ext cx="9015984" cy="83181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titles to 2 lines. Longer descriptions should be placed in text below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A27D2B02-E28E-99F5-3644-0F75CBA918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1DC9D47-6814-5360-6DB8-153AEA57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16C06D6-4D7B-26C3-5500-EDACC8F7F898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91753-C64C-0E3C-F604-65073B7B77F0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GDHP logo">
            <a:extLst>
              <a:ext uri="{FF2B5EF4-FFF2-40B4-BE49-F238E27FC236}">
                <a16:creationId xmlns:a16="http://schemas.microsoft.com/office/drawing/2014/main" id="{B11CBEC6-71AE-ABB9-D075-D05BFBF2D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42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itle,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0BA3573D-047C-E642-BB28-F06B1E7FAD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316" y="4029121"/>
            <a:ext cx="4961659" cy="2130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 smtClean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lv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</a:pPr>
            <a:r>
              <a:rPr lang="en-US"/>
              <a:t>Third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84D10-A49C-5A4E-AFCB-93697C6F1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16" y="3141225"/>
            <a:ext cx="4961659" cy="8079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600" dirty="0">
                <a:latin typeface="Arial" panose="020B0604020202020204" pitchFamily="34" charset="0"/>
                <a:cs typeface="Arial" panose="020B0604020202020204" pitchFamily="34" charset="0"/>
              </a:defRPr>
            </a:lvl3pPr>
          </a:lstStyle>
          <a:p>
            <a:pPr marL="0" lvl="0" indent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B86ECF-04BD-A641-80D9-0558BBF3DEA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95999" y="1734099"/>
            <a:ext cx="4965192" cy="4425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EC87AC-E1F0-A647-B21A-A0B823880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3532" y="838200"/>
            <a:ext cx="4958387" cy="222305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text. Limit titles to 2 to 3 lines 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2AE2497-FFE8-4E95-751F-08967B5CFBAA}"/>
              </a:ext>
            </a:extLst>
          </p:cNvPr>
          <p:cNvSpPr txBox="1">
            <a:spLocks/>
          </p:cNvSpPr>
          <p:nvPr userDrawn="1"/>
        </p:nvSpPr>
        <p:spPr>
          <a:xfrm>
            <a:off x="-30480" y="354136"/>
            <a:ext cx="4470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B99C3163-F19B-2C48-9165-2CFC1523AB8D}" type="slidenum">
              <a:rPr lang="en-US" sz="1100" b="1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‹#›</a:t>
            </a:fld>
            <a:endParaRPr lang="en-US" sz="11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442861-C234-D714-6FA7-B077EA7981A8}"/>
              </a:ext>
            </a:extLst>
          </p:cNvPr>
          <p:cNvSpPr/>
          <p:nvPr userDrawn="1"/>
        </p:nvSpPr>
        <p:spPr>
          <a:xfrm>
            <a:off x="-30480" y="0"/>
            <a:ext cx="12222480" cy="171574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08FF869-C0D1-0FA6-A2EF-F95AA1ECEE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656326" y="6309612"/>
            <a:ext cx="1259840" cy="348027"/>
          </a:xfrm>
          <a:prstGeom prst="rect">
            <a:avLst/>
          </a:prstGeom>
        </p:spPr>
        <p:txBody>
          <a:bodyPr/>
          <a:lstStyle>
            <a:lvl1pPr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AFA5B90-86F2-C463-2FBE-35623EC8E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9317" y="6309612"/>
            <a:ext cx="8143831" cy="348027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pic>
        <p:nvPicPr>
          <p:cNvPr id="4" name="Picture 3" descr="GDHP logo">
            <a:extLst>
              <a:ext uri="{FF2B5EF4-FFF2-40B4-BE49-F238E27FC236}">
                <a16:creationId xmlns:a16="http://schemas.microsoft.com/office/drawing/2014/main" id="{A64E9C68-22BA-F313-4F37-8B82977AD2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1819" y="687057"/>
            <a:ext cx="1739060" cy="58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1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58C1A1-F475-FE78-D29F-3D9B0B43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5590C-07F1-FA44-96FC-35AEFB3D5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A32AF-7B7C-909A-6C53-C7D0054B2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7EB1C-A8E6-4D7D-A998-DA97ABC76435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D649E95-B400-BEA0-B4FF-9AFC5B4B6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46814" b="50401"/>
          <a:stretch/>
        </p:blipFill>
        <p:spPr>
          <a:xfrm>
            <a:off x="0" y="5295749"/>
            <a:ext cx="1679381" cy="156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7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689" r:id="rId2"/>
    <p:sldLayoutId id="2147483691" r:id="rId3"/>
    <p:sldLayoutId id="2147483692" r:id="rId4"/>
    <p:sldLayoutId id="2147483693" r:id="rId5"/>
    <p:sldLayoutId id="2147483695" r:id="rId6"/>
    <p:sldLayoutId id="2147483699" r:id="rId7"/>
    <p:sldLayoutId id="2147483700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10" r:id="rId14"/>
    <p:sldLayoutId id="2147483711" r:id="rId15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us06web.zoom.us/j/84161506010?pwd=WW44TkNhTFB2WjN5NmNFOFRyTlFJZz09&amp;from=addon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onfluence.hl7.org/display/FHIR/2023+-+05+International+Patient+Summary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isha.Hasan@hhs.gov" TargetMode="External"/><Relationship Id="rId2" Type="http://schemas.openxmlformats.org/officeDocument/2006/relationships/hyperlink" Target="mailto:Matthew.Rahn@hhs.gov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ONCGlobalHealthIT@hhs.gov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ew.Rahn@hhs.go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mailto:ONCGlobalHealthIT@hhs.gov" TargetMode="External"/><Relationship Id="rId4" Type="http://schemas.openxmlformats.org/officeDocument/2006/relationships/hyperlink" Target="mailto:Aisha.Hasan@hhs.gov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367161"/>
            <a:ext cx="9325884" cy="2186037"/>
          </a:xfrm>
        </p:spPr>
        <p:txBody>
          <a:bodyPr anchor="t"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IPS Work Group Meeting</a:t>
            </a:r>
          </a:p>
          <a:p>
            <a:endParaRPr lang="en-US" sz="2800" dirty="0"/>
          </a:p>
          <a:p>
            <a:r>
              <a:rPr lang="en-US" sz="2800" dirty="0"/>
              <a:t>April 27, 2023</a:t>
            </a:r>
          </a:p>
          <a:p>
            <a:endParaRPr lang="en-US" sz="280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49" y="1826333"/>
            <a:ext cx="9325884" cy="1995972"/>
          </a:xfrm>
        </p:spPr>
        <p:txBody>
          <a:bodyPr/>
          <a:lstStyle/>
          <a:p>
            <a:r>
              <a:rPr lang="en-US" sz="4000" dirty="0"/>
              <a:t>GDHP Interoperability Workstream </a:t>
            </a:r>
          </a:p>
        </p:txBody>
      </p:sp>
    </p:spTree>
    <p:extLst>
      <p:ext uri="{BB962C8B-B14F-4D97-AF65-F5344CB8AC3E}">
        <p14:creationId xmlns:p14="http://schemas.microsoft.com/office/powerpoint/2010/main" val="4123026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3751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John D’Amore, </a:t>
            </a:r>
            <a:br>
              <a:rPr lang="en-US" sz="20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President of More Informatics &amp; </a:t>
            </a:r>
            <a:b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20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GDHP Interoperability Work Stream Contractor</a:t>
            </a:r>
            <a:endParaRPr lang="en-US" sz="2000" b="0" dirty="0">
              <a:solidFill>
                <a:schemeClr val="dk1"/>
              </a:solidFill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chemeClr val="dk1"/>
                </a:solidFill>
                <a:cs typeface="+mn-cs"/>
              </a:rPr>
              <a:t>Rob Hausam</a:t>
            </a:r>
            <a:r>
              <a:rPr lang="en-US" sz="2000" b="0" dirty="0">
                <a:solidFill>
                  <a:schemeClr val="dk1"/>
                </a:solidFill>
                <a:cs typeface="+mn-cs"/>
              </a:rPr>
              <a:t>,</a:t>
            </a:r>
            <a:br>
              <a:rPr lang="en-US" sz="2000" b="0" dirty="0">
                <a:solidFill>
                  <a:schemeClr val="dk1"/>
                </a:solidFill>
                <a:cs typeface="+mn-cs"/>
              </a:rPr>
            </a:br>
            <a:r>
              <a:rPr lang="en-US" sz="2000" b="0" dirty="0">
                <a:solidFill>
                  <a:schemeClr val="dk1"/>
                </a:solidFill>
                <a:cs typeface="+mn-cs"/>
              </a:rPr>
              <a:t>Hausam Consulting</a:t>
            </a:r>
            <a:endParaRPr lang="en-US" sz="20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HL7 Connectathon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8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5C9123-05E2-6F93-E763-6F0AD8C92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6" y="1749287"/>
            <a:ext cx="11234243" cy="4431773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Track Kickoff (before connectathon):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172B4D"/>
                </a:solidFill>
                <a:effectLst/>
                <a:latin typeface="-apple-system"/>
              </a:rPr>
              <a:t>Friday April 28, 3pm ET Zoom Link:</a:t>
            </a:r>
            <a:br>
              <a:rPr lang="en-US" i="0" dirty="0">
                <a:solidFill>
                  <a:srgbClr val="172B4D"/>
                </a:solidFill>
                <a:effectLst/>
                <a:latin typeface="-apple-system"/>
              </a:rPr>
            </a:br>
            <a:r>
              <a:rPr lang="en-US" sz="1800" b="1" i="0" dirty="0">
                <a:solidFill>
                  <a:srgbClr val="0052CC"/>
                </a:solidFill>
                <a:effectLst/>
                <a:latin typeface="-apple-system"/>
                <a:hlinkClick r:id="rId2"/>
              </a:rPr>
              <a:t>https://us06web.zoom.us/j/84161506010?pwd=WW44TkNhTFB2WjN5NmNFOFRyTlFJZz09&amp;from=addon</a:t>
            </a: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 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Event agenda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Saturday May 6, 10:00-11:00am CT Joint Session with IPA/IPS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Saturday May 6, 3:00-4:00pm SMART Health Link &amp; IPS Demonstration (tentative)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72B4D"/>
                </a:solidFill>
                <a:effectLst/>
                <a:latin typeface="-apple-system"/>
              </a:rPr>
              <a:t>Sunday May 7, 10:00-12:00pm CT National IG Joint Session with IPA/IPS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06327F-06EE-625A-9BF1-D41F4762E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HL7 IPS Track FHIR Connectathon 33 (May 6-7)</a:t>
            </a:r>
          </a:p>
        </p:txBody>
      </p:sp>
    </p:spTree>
    <p:extLst>
      <p:ext uri="{BB962C8B-B14F-4D97-AF65-F5344CB8AC3E}">
        <p14:creationId xmlns:p14="http://schemas.microsoft.com/office/powerpoint/2010/main" val="3384247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304B55-8917-46BE-57C0-317FFCE86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Attendees of IPS Track (Tentative)</a:t>
            </a:r>
          </a:p>
        </p:txBody>
      </p:sp>
      <p:pic>
        <p:nvPicPr>
          <p:cNvPr id="6" name="Picture 4" descr="Flag: Australia">
            <a:extLst>
              <a:ext uri="{FF2B5EF4-FFF2-40B4-BE49-F238E27FC236}">
                <a16:creationId xmlns:a16="http://schemas.microsoft.com/office/drawing/2014/main" id="{40A5204D-CD69-A17D-79F6-F6C92EA65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959" y="955046"/>
            <a:ext cx="1133929" cy="113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lag: Netherlands">
            <a:extLst>
              <a:ext uri="{FF2B5EF4-FFF2-40B4-BE49-F238E27FC236}">
                <a16:creationId xmlns:a16="http://schemas.microsoft.com/office/drawing/2014/main" id="{8FA3D383-69D3-02E3-9A4B-9C0F5A49B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742" y="5210255"/>
            <a:ext cx="1173273" cy="11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Flag: New Zealand">
            <a:extLst>
              <a:ext uri="{FF2B5EF4-FFF2-40B4-BE49-F238E27FC236}">
                <a16:creationId xmlns:a16="http://schemas.microsoft.com/office/drawing/2014/main" id="{EE08919E-E0E8-AF52-D493-0C7CDA105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9901" y="2706702"/>
            <a:ext cx="1082457" cy="108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9" descr="Flag: Switzerland">
            <a:extLst>
              <a:ext uri="{FF2B5EF4-FFF2-40B4-BE49-F238E27FC236}">
                <a16:creationId xmlns:a16="http://schemas.microsoft.com/office/drawing/2014/main" id="{0984B9E0-5F25-0752-8B30-12A6C0D17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024" y="1742629"/>
            <a:ext cx="1326213" cy="1326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2" descr="Flag: United States">
            <a:extLst>
              <a:ext uri="{FF2B5EF4-FFF2-40B4-BE49-F238E27FC236}">
                <a16:creationId xmlns:a16="http://schemas.microsoft.com/office/drawing/2014/main" id="{6F83859F-3ADB-8307-36EE-D88DE5429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2959" y="5940874"/>
            <a:ext cx="1170429" cy="1170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Flag: Italy">
            <a:extLst>
              <a:ext uri="{FF2B5EF4-FFF2-40B4-BE49-F238E27FC236}">
                <a16:creationId xmlns:a16="http://schemas.microsoft.com/office/drawing/2014/main" id="{2CA73439-F34B-F288-35A3-746BA78E8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4492" y="4482480"/>
            <a:ext cx="1173273" cy="117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Germany Flag PNG, Germany Flag Transparent Background - FreeIconsPNG">
            <a:extLst>
              <a:ext uri="{FF2B5EF4-FFF2-40B4-BE49-F238E27FC236}">
                <a16:creationId xmlns:a16="http://schemas.microsoft.com/office/drawing/2014/main" id="{69EBDE6D-D128-8954-C8C1-6C27CF763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3" y="3475628"/>
            <a:ext cx="1342174" cy="134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E9546C2-7C03-41B5-9216-D559CE9D7E54}"/>
              </a:ext>
            </a:extLst>
          </p:cNvPr>
          <p:cNvSpPr txBox="1"/>
          <p:nvPr/>
        </p:nvSpPr>
        <p:spPr>
          <a:xfrm>
            <a:off x="3063240" y="2819663"/>
            <a:ext cx="67818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Currently have 10+ registered track attendees from 7 nations</a:t>
            </a:r>
          </a:p>
        </p:txBody>
      </p:sp>
    </p:spTree>
    <p:extLst>
      <p:ext uri="{BB962C8B-B14F-4D97-AF65-F5344CB8AC3E}">
        <p14:creationId xmlns:p14="http://schemas.microsoft.com/office/powerpoint/2010/main" val="3848789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C066C1-546D-FDD0-3228-EA45339F9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552642"/>
            <a:ext cx="10593832" cy="443177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https://confluence.hl7.org/display/FHIR/2023+-+05+International+Patient+Summary</a:t>
            </a:r>
            <a:r>
              <a:rPr lang="en-US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Generator of IPS documents</a:t>
            </a:r>
            <a:r>
              <a:rPr lang="en-US" sz="1800" dirty="0">
                <a:effectLst/>
              </a:rPr>
              <a:t> (such as personal health records, health information exchanges or electronic health records)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Patient mediators of IPS document exchange</a:t>
            </a:r>
            <a:r>
              <a:rPr lang="en-US" sz="1800" dirty="0">
                <a:effectLst/>
              </a:rPr>
              <a:t>, particularly mobile devices with QR code wallets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</a:rPr>
              <a:t>Consumer of IPS Documents:</a:t>
            </a:r>
            <a:r>
              <a:rPr lang="en-US" sz="1800" dirty="0">
                <a:effectLst/>
              </a:rPr>
              <a:t> Retrieves a FHIR IPS document and/or individual component resource instances created by the Document Creator from the FHIR server and does</a:t>
            </a:r>
            <a:br>
              <a:rPr lang="en-US" sz="1800" dirty="0">
                <a:effectLst/>
              </a:rPr>
            </a:br>
            <a:r>
              <a:rPr lang="en-US" sz="1800" dirty="0">
                <a:effectLst/>
              </a:rPr>
              <a:t>one or more of the following: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validates the document and/or component resource instances against the IPS Clinical Document profile,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displays the document and/or discrete data components in a browser (or by other means),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translates the coded and/or narrative data to a different language for display, or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sz="1600" dirty="0">
                <a:effectLst/>
              </a:rPr>
              <a:t>translates the coded data to different code system(s) used in a jurisdiction that is different from the source.</a:t>
            </a:r>
          </a:p>
          <a:p>
            <a:pPr marL="342911" indent="-342900"/>
            <a:r>
              <a:rPr lang="en-US" sz="1800" b="1" dirty="0"/>
              <a:t>Will include testing of SMART Health Links to facilitate Patient Mediated IPS Exchange</a:t>
            </a:r>
            <a:br>
              <a:rPr lang="en-US" dirty="0">
                <a:effectLst/>
              </a:rPr>
            </a:b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650DB3A-FB68-C943-095E-5EA405C24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for May FHIR Connectathon IPS Track</a:t>
            </a:r>
          </a:p>
        </p:txBody>
      </p:sp>
    </p:spTree>
    <p:extLst>
      <p:ext uri="{BB962C8B-B14F-4D97-AF65-F5344CB8AC3E}">
        <p14:creationId xmlns:p14="http://schemas.microsoft.com/office/powerpoint/2010/main" val="1877414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B2F900-3ACC-0FE3-19B4-0C7F16BF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HL7 WGM+</a:t>
            </a:r>
            <a:r>
              <a:rPr lang="en-US" dirty="0"/>
              <a:t>: IPS Main Stage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F1660-5540-FD97-B43C-60DF828F4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93" y="1330036"/>
            <a:ext cx="5107567" cy="5382490"/>
          </a:xfrm>
          <a:prstGeom prst="rect">
            <a:avLst/>
          </a:prstGeom>
        </p:spPr>
      </p:pic>
      <p:pic>
        <p:nvPicPr>
          <p:cNvPr id="3074" name="Picture 2" descr="Hilton Hotels &amp; Resorts - Wikipedia">
            <a:extLst>
              <a:ext uri="{FF2B5EF4-FFF2-40B4-BE49-F238E27FC236}">
                <a16:creationId xmlns:a16="http://schemas.microsoft.com/office/drawing/2014/main" id="{73FB25F4-DE69-FAE1-E8A3-08C6D609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901" y="4106861"/>
            <a:ext cx="1955799" cy="149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F64B0-FA27-2EAD-1BE6-600DA6DC1118}"/>
              </a:ext>
            </a:extLst>
          </p:cNvPr>
          <p:cNvSpPr txBox="1"/>
          <p:nvPr/>
        </p:nvSpPr>
        <p:spPr>
          <a:xfrm>
            <a:off x="8620126" y="4321172"/>
            <a:ext cx="305564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Hilton Riverside</a:t>
            </a:r>
            <a:br>
              <a:rPr lang="en-US" sz="3200" dirty="0"/>
            </a:br>
            <a:r>
              <a:rPr lang="en-US" sz="3200" dirty="0"/>
              <a:t>New Orleans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E9A84-5BA4-D527-B807-21046B36DC88}"/>
              </a:ext>
            </a:extLst>
          </p:cNvPr>
          <p:cNvSpPr txBox="1"/>
          <p:nvPr/>
        </p:nvSpPr>
        <p:spPr>
          <a:xfrm>
            <a:off x="6457746" y="2071859"/>
            <a:ext cx="5508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Wednesday May 10 3:30pm 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International Patient Summary (John D &amp; Matt 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European Health Data Space and FHIR for Lab Reports</a:t>
            </a:r>
            <a:br>
              <a:rPr lang="en-US" sz="1600" dirty="0"/>
            </a:br>
            <a:r>
              <a:rPr lang="en-US" sz="1600" dirty="0"/>
              <a:t>(Jurgen B &amp; Giorgio C)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7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39814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All GDHP Participants</a:t>
            </a:r>
            <a:endParaRPr lang="en-US" sz="32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Mini-Connectathon Planning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66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FD1CE-2D23-25E1-00A5-DE3157E96FDF}"/>
              </a:ext>
            </a:extLst>
          </p:cNvPr>
          <p:cNvSpPr/>
          <p:nvPr/>
        </p:nvSpPr>
        <p:spPr>
          <a:xfrm>
            <a:off x="5015709" y="4619441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A929D-A764-776C-1E51-816401707891}"/>
              </a:ext>
            </a:extLst>
          </p:cNvPr>
          <p:cNvSpPr/>
          <p:nvPr/>
        </p:nvSpPr>
        <p:spPr>
          <a:xfrm>
            <a:off x="6687193" y="4619441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3B5C1A-FE0D-1E8D-D2AC-99B6D9DBC873}"/>
              </a:ext>
            </a:extLst>
          </p:cNvPr>
          <p:cNvSpPr/>
          <p:nvPr/>
        </p:nvSpPr>
        <p:spPr>
          <a:xfrm>
            <a:off x="8358677" y="4619441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85B714-6DE5-28FD-1490-365639A32D64}"/>
              </a:ext>
            </a:extLst>
          </p:cNvPr>
          <p:cNvSpPr/>
          <p:nvPr/>
        </p:nvSpPr>
        <p:spPr>
          <a:xfrm>
            <a:off x="5100312" y="4768929"/>
            <a:ext cx="4815100" cy="1379389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B2F900-3ACC-0FE3-19B4-0C7F16BFF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" y="595889"/>
            <a:ext cx="9289168" cy="831811"/>
          </a:xfrm>
        </p:spPr>
        <p:txBody>
          <a:bodyPr/>
          <a:lstStyle/>
          <a:p>
            <a:r>
              <a:rPr lang="en-US" b="1" dirty="0"/>
              <a:t>GDHP Mini-Connectathon </a:t>
            </a:r>
            <a:r>
              <a:rPr lang="en-US" b="1" dirty="0">
                <a:solidFill>
                  <a:srgbClr val="FF0000"/>
                </a:solidFill>
              </a:rPr>
              <a:t>WILL BE VIRTUAL ONLY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5CE6B3-4336-1617-2C57-4E650A105E27}"/>
              </a:ext>
            </a:extLst>
          </p:cNvPr>
          <p:cNvSpPr/>
          <p:nvPr/>
        </p:nvSpPr>
        <p:spPr>
          <a:xfrm>
            <a:off x="1672741" y="4619441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9601EB-FAD8-C4F0-44C5-C4D35926DAC2}"/>
              </a:ext>
            </a:extLst>
          </p:cNvPr>
          <p:cNvSpPr/>
          <p:nvPr/>
        </p:nvSpPr>
        <p:spPr>
          <a:xfrm>
            <a:off x="3344225" y="4619441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98A10-3C56-4B6D-7191-165E9373B063}"/>
              </a:ext>
            </a:extLst>
          </p:cNvPr>
          <p:cNvSpPr txBox="1"/>
          <p:nvPr/>
        </p:nvSpPr>
        <p:spPr>
          <a:xfrm>
            <a:off x="3677265" y="3872189"/>
            <a:ext cx="106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  <a:br>
              <a:rPr lang="en-US" dirty="0"/>
            </a:br>
            <a:r>
              <a:rPr lang="en-US" dirty="0"/>
              <a:t>June 20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35B69-A64E-67B9-1DD7-73885D0DE5EB}"/>
              </a:ext>
            </a:extLst>
          </p:cNvPr>
          <p:cNvSpPr txBox="1"/>
          <p:nvPr/>
        </p:nvSpPr>
        <p:spPr>
          <a:xfrm>
            <a:off x="2005781" y="3872189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  <a:br>
              <a:rPr lang="en-US" dirty="0"/>
            </a:br>
            <a:r>
              <a:rPr lang="en-US" dirty="0"/>
              <a:t>June 19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3A03A-9825-8DCA-4FDB-CA3E3E94538B}"/>
              </a:ext>
            </a:extLst>
          </p:cNvPr>
          <p:cNvSpPr txBox="1"/>
          <p:nvPr/>
        </p:nvSpPr>
        <p:spPr>
          <a:xfrm>
            <a:off x="5152060" y="3872189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</a:t>
            </a:r>
            <a:br>
              <a:rPr lang="en-US" dirty="0"/>
            </a:br>
            <a:r>
              <a:rPr lang="en-US" dirty="0"/>
              <a:t>June 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F091BC5-8CF3-2028-4609-5ECF2C24D60C}"/>
              </a:ext>
            </a:extLst>
          </p:cNvPr>
          <p:cNvSpPr txBox="1"/>
          <p:nvPr/>
        </p:nvSpPr>
        <p:spPr>
          <a:xfrm>
            <a:off x="6949701" y="3872189"/>
            <a:ext cx="114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Thursday</a:t>
            </a:r>
            <a:br>
              <a:rPr lang="en-US" dirty="0"/>
            </a:br>
            <a:r>
              <a:rPr lang="en-US" dirty="0"/>
              <a:t>June 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03DC9A-C952-C33C-54EF-B0A3CB6944CD}"/>
              </a:ext>
            </a:extLst>
          </p:cNvPr>
          <p:cNvSpPr txBox="1"/>
          <p:nvPr/>
        </p:nvSpPr>
        <p:spPr>
          <a:xfrm>
            <a:off x="8691717" y="3872189"/>
            <a:ext cx="100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Friday</a:t>
            </a:r>
            <a:br>
              <a:rPr lang="en-US" dirty="0"/>
            </a:br>
            <a:r>
              <a:rPr lang="en-US" dirty="0"/>
              <a:t>June 23</a:t>
            </a:r>
          </a:p>
        </p:txBody>
      </p:sp>
      <p:pic>
        <p:nvPicPr>
          <p:cNvPr id="20" name="Picture 19" descr="GDHP logo">
            <a:extLst>
              <a:ext uri="{FF2B5EF4-FFF2-40B4-BE49-F238E27FC236}">
                <a16:creationId xmlns:a16="http://schemas.microsoft.com/office/drawing/2014/main" id="{927C9515-E340-EFB2-653A-9F5588C77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691" y="4891152"/>
            <a:ext cx="1420383" cy="4744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08B58D6-55CD-4042-972F-D30C2E71D35E}"/>
              </a:ext>
            </a:extLst>
          </p:cNvPr>
          <p:cNvSpPr txBox="1"/>
          <p:nvPr/>
        </p:nvSpPr>
        <p:spPr>
          <a:xfrm>
            <a:off x="6561336" y="5434093"/>
            <a:ext cx="205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11</a:t>
            </a:r>
            <a:r>
              <a:rPr lang="en-US" baseline="30000" dirty="0"/>
              <a:t>th</a:t>
            </a:r>
            <a:r>
              <a:rPr lang="en-US" dirty="0"/>
              <a:t> Summit</a:t>
            </a:r>
          </a:p>
          <a:p>
            <a:pPr algn="ctr"/>
            <a:r>
              <a:rPr lang="en-US" dirty="0"/>
              <a:t>Washington, DC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220F2B-3AF9-1C00-2C89-7B4C07A55B19}"/>
              </a:ext>
            </a:extLst>
          </p:cNvPr>
          <p:cNvSpPr txBox="1"/>
          <p:nvPr/>
        </p:nvSpPr>
        <p:spPr>
          <a:xfrm>
            <a:off x="3108880" y="5288686"/>
            <a:ext cx="21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Potential 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316313-A027-85AD-5405-D3B460CED8C9}"/>
              </a:ext>
            </a:extLst>
          </p:cNvPr>
          <p:cNvSpPr txBox="1"/>
          <p:nvPr/>
        </p:nvSpPr>
        <p:spPr>
          <a:xfrm>
            <a:off x="3344225" y="6372839"/>
            <a:ext cx="600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Demo(s) from Mini-Connectathon to be shown at Summit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396A6B9-2F94-15CE-4300-BB3848BE2AC5}"/>
              </a:ext>
            </a:extLst>
          </p:cNvPr>
          <p:cNvSpPr/>
          <p:nvPr/>
        </p:nvSpPr>
        <p:spPr>
          <a:xfrm>
            <a:off x="5015709" y="2081349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1E1CAD-C55C-FA4B-63D4-C6BE7C22037D}"/>
              </a:ext>
            </a:extLst>
          </p:cNvPr>
          <p:cNvSpPr/>
          <p:nvPr/>
        </p:nvSpPr>
        <p:spPr>
          <a:xfrm>
            <a:off x="6687193" y="2081349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B654ED-01B2-F857-6D4D-027A42AF09E6}"/>
              </a:ext>
            </a:extLst>
          </p:cNvPr>
          <p:cNvSpPr/>
          <p:nvPr/>
        </p:nvSpPr>
        <p:spPr>
          <a:xfrm>
            <a:off x="8358677" y="2081349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3B9465B-56E4-6328-EC6D-C698C6CFB979}"/>
              </a:ext>
            </a:extLst>
          </p:cNvPr>
          <p:cNvSpPr/>
          <p:nvPr/>
        </p:nvSpPr>
        <p:spPr>
          <a:xfrm>
            <a:off x="1672741" y="2081349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671268-A8D1-A3C9-862B-6437972644A8}"/>
              </a:ext>
            </a:extLst>
          </p:cNvPr>
          <p:cNvSpPr/>
          <p:nvPr/>
        </p:nvSpPr>
        <p:spPr>
          <a:xfrm>
            <a:off x="3344225" y="2081349"/>
            <a:ext cx="1671484" cy="167148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8F389F-5E4C-9446-C209-FA06E64E3478}"/>
              </a:ext>
            </a:extLst>
          </p:cNvPr>
          <p:cNvSpPr txBox="1"/>
          <p:nvPr/>
        </p:nvSpPr>
        <p:spPr>
          <a:xfrm>
            <a:off x="3677265" y="1334097"/>
            <a:ext cx="1060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Tuesday</a:t>
            </a:r>
            <a:br>
              <a:rPr lang="en-US" dirty="0"/>
            </a:br>
            <a:r>
              <a:rPr lang="en-US" dirty="0"/>
              <a:t>June 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12D946-DB3F-642C-99DB-212AD49924FE}"/>
              </a:ext>
            </a:extLst>
          </p:cNvPr>
          <p:cNvSpPr txBox="1"/>
          <p:nvPr/>
        </p:nvSpPr>
        <p:spPr>
          <a:xfrm>
            <a:off x="2005781" y="1334097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  <a:br>
              <a:rPr lang="en-US" dirty="0"/>
            </a:br>
            <a:r>
              <a:rPr lang="en-US" dirty="0"/>
              <a:t>June 12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024E5F-D003-C20E-DD17-56047F667F33}"/>
              </a:ext>
            </a:extLst>
          </p:cNvPr>
          <p:cNvSpPr txBox="1"/>
          <p:nvPr/>
        </p:nvSpPr>
        <p:spPr>
          <a:xfrm>
            <a:off x="5152060" y="1334097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Wednesday</a:t>
            </a:r>
            <a:br>
              <a:rPr lang="en-US" dirty="0"/>
            </a:br>
            <a:r>
              <a:rPr lang="en-US" dirty="0"/>
              <a:t>June 14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2835CB-4A51-7536-28A7-DEF9A1233A4D}"/>
              </a:ext>
            </a:extLst>
          </p:cNvPr>
          <p:cNvSpPr txBox="1"/>
          <p:nvPr/>
        </p:nvSpPr>
        <p:spPr>
          <a:xfrm>
            <a:off x="6949701" y="1334097"/>
            <a:ext cx="114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Thursday</a:t>
            </a:r>
            <a:br>
              <a:rPr lang="en-US" dirty="0"/>
            </a:br>
            <a:r>
              <a:rPr lang="en-US" dirty="0"/>
              <a:t>June 15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733986-607D-C155-F352-A7CFEF073DCA}"/>
              </a:ext>
            </a:extLst>
          </p:cNvPr>
          <p:cNvSpPr txBox="1"/>
          <p:nvPr/>
        </p:nvSpPr>
        <p:spPr>
          <a:xfrm>
            <a:off x="8691717" y="1334097"/>
            <a:ext cx="1005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Friday</a:t>
            </a:r>
            <a:br>
              <a:rPr lang="en-US" dirty="0"/>
            </a:br>
            <a:r>
              <a:rPr lang="en-US" dirty="0"/>
              <a:t>June 16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34C7BC-51E5-A7C1-0424-8322797763B4}"/>
              </a:ext>
            </a:extLst>
          </p:cNvPr>
          <p:cNvSpPr/>
          <p:nvPr/>
        </p:nvSpPr>
        <p:spPr>
          <a:xfrm>
            <a:off x="3528060" y="2230837"/>
            <a:ext cx="2956560" cy="1379389"/>
          </a:xfrm>
          <a:prstGeom prst="rect">
            <a:avLst/>
          </a:prstGeom>
          <a:solidFill>
            <a:schemeClr val="bg1">
              <a:lumMod val="65000"/>
            </a:schemeClr>
          </a:solidFill>
          <a:ln w="38100" cap="rnd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Unavailable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7BA8CD-86E9-AA39-3EEE-BDEB504C9E58}"/>
              </a:ext>
            </a:extLst>
          </p:cNvPr>
          <p:cNvSpPr txBox="1"/>
          <p:nvPr/>
        </p:nvSpPr>
        <p:spPr>
          <a:xfrm>
            <a:off x="6451847" y="2732425"/>
            <a:ext cx="21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Potential Date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568D7C5-8E92-07CA-163F-F09B560D678A}"/>
              </a:ext>
            </a:extLst>
          </p:cNvPr>
          <p:cNvSpPr txBox="1"/>
          <p:nvPr/>
        </p:nvSpPr>
        <p:spPr>
          <a:xfrm>
            <a:off x="1437394" y="2732425"/>
            <a:ext cx="214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Potential Date</a:t>
            </a:r>
          </a:p>
        </p:txBody>
      </p:sp>
    </p:spTree>
    <p:extLst>
      <p:ext uri="{BB962C8B-B14F-4D97-AF65-F5344CB8AC3E}">
        <p14:creationId xmlns:p14="http://schemas.microsoft.com/office/powerpoint/2010/main" val="2050531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3981460"/>
            <a:ext cx="9256956" cy="2101839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All GDHP Participants</a:t>
            </a:r>
            <a:endParaRPr lang="en-US" sz="32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Open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2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7"/>
            <a:ext cx="9256956" cy="156145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Aisha Hasan,</a:t>
            </a:r>
          </a:p>
          <a:p>
            <a:r>
              <a:rPr lang="en-US" sz="3200" b="0" dirty="0">
                <a:solidFill>
                  <a:schemeClr val="tx1"/>
                </a:solidFill>
              </a:rPr>
              <a:t>Head of Global Health IT, ONC, USA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>
                <a:latin typeface="+mn-lt"/>
              </a:rPr>
              <a:t>Closing Remarks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8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E0362-2B4F-F60B-4DC0-13B07AACD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277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3122-7FC8-6786-F6B7-B0F2E0CE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Meeting 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D445BE-05BF-33D9-FA94-6E9D5F340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427361"/>
              </p:ext>
            </p:extLst>
          </p:nvPr>
        </p:nvGraphicFramePr>
        <p:xfrm>
          <a:off x="774551" y="1570617"/>
          <a:ext cx="10994315" cy="49216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26492">
                  <a:extLst>
                    <a:ext uri="{9D8B030D-6E8A-4147-A177-3AD203B41FA5}">
                      <a16:colId xmlns:a16="http://schemas.microsoft.com/office/drawing/2014/main" val="2843376122"/>
                    </a:ext>
                  </a:extLst>
                </a:gridCol>
                <a:gridCol w="5767823">
                  <a:extLst>
                    <a:ext uri="{9D8B030D-6E8A-4147-A177-3AD203B41FA5}">
                      <a16:colId xmlns:a16="http://schemas.microsoft.com/office/drawing/2014/main" val="583035844"/>
                    </a:ext>
                  </a:extLst>
                </a:gridCol>
              </a:tblGrid>
              <a:tr h="372837">
                <a:tc>
                  <a:txBody>
                    <a:bodyPr/>
                    <a:lstStyle/>
                    <a:p>
                      <a:r>
                        <a:rPr lang="en-US" sz="1600" dirty="0"/>
                        <a:t>Agenda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Facilitator(s)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7436236"/>
                  </a:ext>
                </a:extLst>
              </a:tr>
              <a:tr h="476916"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Opening Remarks (2 minutes)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Matt Rahn,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Deputy Director of Standards Division, ONC, USA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8978855"/>
                  </a:ext>
                </a:extLst>
              </a:tr>
              <a:tr h="1639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HIMSS23 Recap</a:t>
                      </a:r>
                      <a:b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</a:rPr>
                        <a:t>(15 minutes)</a:t>
                      </a:r>
                      <a:endParaRPr lang="en-US" sz="1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John D’Amore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, President of More Informatics &amp; GDHP Interoperability Work Stream Contractor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Jürgen Brandstätter, </a:t>
                      </a:r>
                      <a: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Deputy Co-Chair IHE-Europe &amp; Austria GDHP representative</a:t>
                      </a:r>
                      <a:br>
                        <a:rPr lang="de-DE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6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723727"/>
                  </a:ext>
                </a:extLst>
              </a:tr>
              <a:tr h="8679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HL7 Connectathon Planning (10 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John D’Amore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, President of More Informatics &amp; GDHP Interoperability Work Stream Contractor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Rob Hausam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IPS Editor, Hausam Consulting</a:t>
                      </a:r>
                      <a:endParaRPr lang="en-US" sz="1600" b="1" kern="1200" dirty="0">
                        <a:solidFill>
                          <a:schemeClr val="dk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225952"/>
                  </a:ext>
                </a:extLst>
              </a:tr>
              <a:tr h="610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Mini-Connectathon Planning (5 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GDHP Participants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035888"/>
                  </a:ext>
                </a:extLst>
              </a:tr>
              <a:tr h="476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 Discussion (10 minutes)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GDHP Participants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5804663"/>
                  </a:ext>
                </a:extLst>
              </a:tr>
              <a:tr h="476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</a:rPr>
                        <a:t>Next Steps &amp; Meeting Closure (3 minutes)</a:t>
                      </a:r>
                      <a:endParaRPr lang="en-US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Aisha Hasan, </a:t>
                      </a:r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Head of Global Health IT, ONC, USA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8188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4210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E81D68-D26E-BC0A-5932-024BFFC37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39447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361" y="1749287"/>
            <a:ext cx="9714272" cy="4431773"/>
          </a:xfrm>
        </p:spPr>
        <p:txBody>
          <a:bodyPr/>
          <a:lstStyle/>
          <a:p>
            <a:pPr marL="11112" indent="0">
              <a:buNone/>
            </a:pPr>
            <a:r>
              <a:rPr lang="en-US" b="1" dirty="0"/>
              <a:t>These items have been approved by the GDHP Interoperability Work Stream’s IPS Work Group. </a:t>
            </a:r>
          </a:p>
          <a:p>
            <a:pPr marL="11112" indent="0">
              <a:buNone/>
            </a:pPr>
            <a:endParaRPr lang="en-US" dirty="0"/>
          </a:p>
          <a:p>
            <a:pPr marL="11112" indent="0" algn="ctr">
              <a:buNone/>
            </a:pPr>
            <a:r>
              <a:rPr lang="en-US" sz="2800" dirty="0"/>
              <a:t>Please let Matt Rahn &amp; Aisha Hasan (</a:t>
            </a:r>
            <a:r>
              <a:rPr lang="en-US" sz="2800" dirty="0">
                <a:hlinkClick r:id="rId2"/>
              </a:rPr>
              <a:t>Matthew.Rahn@hhs.gov</a:t>
            </a:r>
            <a:r>
              <a:rPr lang="en-US" sz="2800" dirty="0"/>
              <a:t>, </a:t>
            </a:r>
            <a:r>
              <a:rPr lang="fi-FI" sz="2800" dirty="0">
                <a:hlinkClick r:id="rId3"/>
              </a:rPr>
              <a:t>Aisha.Hasan@hhs.gov</a:t>
            </a:r>
            <a:r>
              <a:rPr lang="fi-FI" sz="2800" dirty="0"/>
              <a:t> </a:t>
            </a:r>
            <a:r>
              <a:rPr lang="en-US" sz="2800" dirty="0"/>
              <a:t>&amp; </a:t>
            </a:r>
            <a:r>
              <a:rPr lang="en-US" sz="2800" dirty="0">
                <a:hlinkClick r:id="rId4"/>
              </a:rPr>
              <a:t>ONCGlobalHealthIT@hhs.gov</a:t>
            </a:r>
            <a:r>
              <a:rPr lang="en-US" sz="2800" dirty="0"/>
              <a:t>) know if you have </a:t>
            </a:r>
            <a:br>
              <a:rPr lang="en-US" sz="2800" dirty="0"/>
            </a:br>
            <a:r>
              <a:rPr lang="en-US" sz="2800" dirty="0"/>
              <a:t>additional feedback to be included in these items.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IPS Work Group Approved Items</a:t>
            </a:r>
          </a:p>
        </p:txBody>
      </p:sp>
    </p:spTree>
    <p:extLst>
      <p:ext uri="{BB962C8B-B14F-4D97-AF65-F5344CB8AC3E}">
        <p14:creationId xmlns:p14="http://schemas.microsoft.com/office/powerpoint/2010/main" val="2468405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3FD70-82EE-3B45-B32C-364380D0D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b="1" dirty="0"/>
              <a:t>During the April 1, 2021 meeting, the GDHP Interoperability Work Stream’s IPS Work Group decided to advance the IPS standard via patient-mediated exchange for piloting and production.</a:t>
            </a:r>
          </a:p>
          <a:p>
            <a:pPr marL="11112" indent="0" algn="ctr">
              <a:buNone/>
            </a:pPr>
            <a:endParaRPr lang="en-US" sz="2400" i="1" dirty="0">
              <a:solidFill>
                <a:schemeClr val="tx2"/>
              </a:solidFill>
            </a:endParaRPr>
          </a:p>
          <a:p>
            <a:pPr marL="11112" indent="0" algn="ctr">
              <a:buNone/>
            </a:pPr>
            <a:r>
              <a:rPr lang="en-US" sz="2400" dirty="0"/>
              <a:t>Please let Matt Rahn &amp; Aisha Hasan (</a:t>
            </a:r>
            <a:r>
              <a:rPr lang="en-US" sz="2400" dirty="0">
                <a:hlinkClick r:id="rId3"/>
              </a:rPr>
              <a:t>Matthew.Rahn@hhs.gov</a:t>
            </a:r>
            <a:r>
              <a:rPr lang="en-US" sz="2400" dirty="0"/>
              <a:t>, </a:t>
            </a:r>
            <a:r>
              <a:rPr lang="fi-FI" sz="2400" dirty="0">
                <a:hlinkClick r:id="rId4"/>
              </a:rPr>
              <a:t>Aisha.Hasan@hhs.gov</a:t>
            </a:r>
            <a:r>
              <a:rPr lang="fi-FI" sz="2400" dirty="0"/>
              <a:t> </a:t>
            </a:r>
            <a:r>
              <a:rPr lang="en-US" sz="2400" dirty="0"/>
              <a:t>&amp; </a:t>
            </a:r>
            <a:r>
              <a:rPr lang="en-US" sz="2400" dirty="0">
                <a:hlinkClick r:id="rId5"/>
              </a:rPr>
              <a:t>ONCGlobalHealthIT@hhs.gov</a:t>
            </a:r>
            <a:r>
              <a:rPr lang="en-US" sz="2400" dirty="0"/>
              <a:t>) know if your nation has any obstacles or challenges for this path forward.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23A163-8AD9-F444-94E4-07868567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" y="595889"/>
            <a:ext cx="9317407" cy="831811"/>
          </a:xfrm>
        </p:spPr>
        <p:txBody>
          <a:bodyPr/>
          <a:lstStyle/>
          <a:p>
            <a:r>
              <a:rPr lang="en-US" sz="3200" dirty="0"/>
              <a:t>IPS Policy, Legal, and Cyber Security Implications</a:t>
            </a:r>
          </a:p>
        </p:txBody>
      </p:sp>
    </p:spTree>
    <p:extLst>
      <p:ext uri="{BB962C8B-B14F-4D97-AF65-F5344CB8AC3E}">
        <p14:creationId xmlns:p14="http://schemas.microsoft.com/office/powerpoint/2010/main" val="209630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53FD70-82EE-3B45-B32C-364380D0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417635"/>
            <a:ext cx="10593832" cy="4431773"/>
          </a:xfrm>
        </p:spPr>
        <p:txBody>
          <a:bodyPr>
            <a:noAutofit/>
          </a:bodyPr>
          <a:lstStyle/>
          <a:p>
            <a:r>
              <a:rPr lang="en-US" dirty="0"/>
              <a:t>Document bundle for cross-border (international) data exchange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Cross-border exchange infrastructure (e.g., European cross-border exchange)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Mobile devices</a:t>
            </a:r>
          </a:p>
          <a:p>
            <a:r>
              <a:rPr lang="en-US" dirty="0"/>
              <a:t>Transfer of Care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Referral to specialist</a:t>
            </a:r>
          </a:p>
          <a:p>
            <a:r>
              <a:rPr lang="en-US" dirty="0"/>
              <a:t>IPS profiles used as a foundation for other specialized specifications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Regional, national, local patient summaries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Vaccination data (for COVID-19 or future pandemics)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Cancer survivorship passport</a:t>
            </a:r>
          </a:p>
          <a:p>
            <a:pPr lvl="1">
              <a:buFont typeface="Arial" panose="020B0604020202020204" pitchFamily="34" charset="0"/>
              <a:buChar char="̵"/>
            </a:pPr>
            <a:r>
              <a:rPr lang="en-US" dirty="0"/>
              <a:t>Rare diseases (notification/awareness?)</a:t>
            </a:r>
          </a:p>
          <a:p>
            <a:pPr marL="11112" indent="0">
              <a:buNone/>
            </a:pPr>
            <a:r>
              <a:rPr lang="en-US" sz="1800" i="1" dirty="0">
                <a:solidFill>
                  <a:schemeClr val="tx2"/>
                </a:solidFill>
              </a:rPr>
              <a:t>Please let Matt Rahn &amp; Aisha Hasan (Matthew.Rahn@hhs.gov, Aisha.Hasan@hhs.gov &amp; ONCGlobalHealthIT@hhs.gov) know if there are additional use cases that should be included here.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023A163-8AD9-F444-94E4-07868567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IPS Use Cases</a:t>
            </a:r>
          </a:p>
        </p:txBody>
      </p:sp>
    </p:spTree>
    <p:extLst>
      <p:ext uri="{BB962C8B-B14F-4D97-AF65-F5344CB8AC3E}">
        <p14:creationId xmlns:p14="http://schemas.microsoft.com/office/powerpoint/2010/main" val="3149681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250E9-3CA4-4E0B-FD31-02BFB99BE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61E6B-E3F8-2148-B817-0325301CF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993" y="595889"/>
            <a:ext cx="9386233" cy="831811"/>
          </a:xfrm>
        </p:spPr>
        <p:txBody>
          <a:bodyPr/>
          <a:lstStyle/>
          <a:p>
            <a:r>
              <a:rPr lang="en-US" sz="3000" dirty="0"/>
              <a:t>Key Steps for GDHP Members’ Implementation of IPS</a:t>
            </a:r>
            <a:endParaRPr lang="en-US" sz="3000" dirty="0">
              <a:solidFill>
                <a:schemeClr val="tx1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2338"/>
              </p:ext>
            </p:extLst>
          </p:nvPr>
        </p:nvGraphicFramePr>
        <p:xfrm>
          <a:off x="736776" y="1385794"/>
          <a:ext cx="11069401" cy="5095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1696">
                  <a:extLst>
                    <a:ext uri="{9D8B030D-6E8A-4147-A177-3AD203B41FA5}">
                      <a16:colId xmlns:a16="http://schemas.microsoft.com/office/drawing/2014/main" val="2647415520"/>
                    </a:ext>
                  </a:extLst>
                </a:gridCol>
                <a:gridCol w="3967705">
                  <a:extLst>
                    <a:ext uri="{9D8B030D-6E8A-4147-A177-3AD203B41FA5}">
                      <a16:colId xmlns:a16="http://schemas.microsoft.com/office/drawing/2014/main" val="587310548"/>
                    </a:ext>
                  </a:extLst>
                </a:gridCol>
              </a:tblGrid>
              <a:tr h="299583">
                <a:tc>
                  <a:txBody>
                    <a:bodyPr/>
                    <a:lstStyle/>
                    <a:p>
                      <a:r>
                        <a:rPr lang="en-US" sz="1400"/>
                        <a:t>Steps (can</a:t>
                      </a:r>
                      <a:r>
                        <a:rPr lang="en-US" sz="1400" baseline="0"/>
                        <a:t> occur concurrently) 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Leads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553911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US" sz="1400"/>
                        <a:t>1. Identify GDHP</a:t>
                      </a:r>
                      <a:r>
                        <a:rPr lang="en-US" sz="1400" baseline="0"/>
                        <a:t> members </a:t>
                      </a:r>
                      <a:r>
                        <a:rPr lang="en-US" sz="1400"/>
                        <a:t>that will participate in the 2021 pilot projects and the next wave of 2022 production or pilot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51884"/>
                  </a:ext>
                </a:extLst>
              </a:tr>
              <a:tr h="509292">
                <a:tc>
                  <a:txBody>
                    <a:bodyPr/>
                    <a:lstStyle/>
                    <a:p>
                      <a:r>
                        <a:rPr lang="en-US" sz="1400"/>
                        <a:t>2. Determine IPS health data flow within</a:t>
                      </a:r>
                      <a:r>
                        <a:rPr lang="en-US" sz="1400" baseline="0"/>
                        <a:t> the nation for GDHP members with multiple provinces/states.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GDHP IPS Work Group</a:t>
                      </a:r>
                      <a:r>
                        <a:rPr lang="en-US" sz="1400" baseline="0"/>
                        <a:t> Members (as applicable)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251997"/>
                  </a:ext>
                </a:extLst>
              </a:tr>
              <a:tr h="719000">
                <a:tc>
                  <a:txBody>
                    <a:bodyPr/>
                    <a:lstStyle/>
                    <a:p>
                      <a:r>
                        <a:rPr lang="en-US" sz="1400" b="0"/>
                        <a:t>3. Discuss each GDHP members’ local infrastructure </a:t>
                      </a:r>
                      <a:r>
                        <a:rPr lang="en-US" sz="1400"/>
                        <a:t>to build on to use IPS in a local setting for a non-resident and generate IPS from the individuals’ primary health care provider’s EHR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Each GDHP member for their </a:t>
                      </a:r>
                      <a:r>
                        <a:rPr lang="en-US" sz="1400" baseline="0"/>
                        <a:t>nation. Each GDHP member will present on this during an IPS Work Group meeting.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55872"/>
                  </a:ext>
                </a:extLst>
              </a:tr>
              <a:tr h="734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4. Conduct a broad gap analysis between the IPS and each GDHP members’ local infrastructure specifications. Determine to what extent the requirements of the IPS can be met by the local infrastructure.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Each GDHP member for their respective</a:t>
                      </a:r>
                      <a:r>
                        <a:rPr lang="en-US" sz="1400" baseline="0"/>
                        <a:t> nation. Each GDHP member will provide feedback during IPS Work Group meetings.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962925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5. Identify each GDHP members’ local infrastructure to be used to exchange the IPS (e.g., national contact point, personal mobile device).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Each GDHP member for their </a:t>
                      </a:r>
                      <a:r>
                        <a:rPr lang="en-US" sz="1400" baseline="0"/>
                        <a:t>nation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1939867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6. Identify and address GDHP members’ local infrastructure, security, consent, authentication, policy, etc. constraints to exchanging the IPS.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08171"/>
                  </a:ext>
                </a:extLst>
              </a:tr>
              <a:tr h="734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7. Identify GDHP members who will participate in the 2021 pilots. </a:t>
                      </a:r>
                      <a:r>
                        <a:rPr lang="en-US" sz="1400" i="1"/>
                        <a:t>GDHP members will have a better understanding of the time commitment to engage in a pilot project and to move to production.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880575"/>
                  </a:ext>
                </a:extLst>
              </a:tr>
              <a:tr h="5140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8. Update the IPS based on pilot testing to ensure better alignment and exchange of data within the IPS standard.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GDHP IPS Work Group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90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011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82A88-3EAA-1249-9A79-11B17CCA6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members agree on path for IPS implementation globally, and each member implements IPS in their nation.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IPS is implemented so individuals’ health data is available and usable by the local health care provider and health system for providing care to the individual in another nation.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2000" dirty="0"/>
              <a:t> The local health care provider and health system are able to provide the individual with an updated IPS record, including the data from the care they received in-country.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Individuals’ primary health care providers can readily and easily generate an IPS document or specialized subset (e.g., vaccination record) based on the individuals’ clinical data in the EHR.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Individuals’ IPS records are provided, or easily accessible, to them by a cross-border health care provider as needed.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Individuals can carry their health data in an IPS document (or specialized subset) on their electronic (mobile) device.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Nations without information health systems can easily access their IPS records via paper formats.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nations agree on IPS maintenance of health data standards and mapping, and they implement it globally and in their nations.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dirty="0"/>
              <a:t> GDHP nations agree on individuals’ patient consent authentication when sharing data across borders.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61E6B-E3F8-2148-B817-0325301C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IPS Success</a:t>
            </a:r>
          </a:p>
        </p:txBody>
      </p:sp>
    </p:spTree>
    <p:extLst>
      <p:ext uri="{BB962C8B-B14F-4D97-AF65-F5344CB8AC3E}">
        <p14:creationId xmlns:p14="http://schemas.microsoft.com/office/powerpoint/2010/main" val="2460641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112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IPS Work Group Goals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2F0DAA8-1C99-2DB5-A780-4B1B83D96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Work Group Goals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3214" y="1219162"/>
            <a:ext cx="103228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End of 2021: </a:t>
            </a:r>
            <a:r>
              <a:rPr lang="en-US" sz="2800"/>
              <a:t>At least 10 countries and territories are able to exchange and use IPS data with one or more other country(</a:t>
            </a:r>
            <a:r>
              <a:rPr lang="en-US" sz="2800" err="1"/>
              <a:t>ies</a:t>
            </a:r>
            <a:r>
              <a:rPr lang="en-US" sz="2800"/>
              <a:t>) in a pilot project.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End of 2022:</a:t>
            </a:r>
            <a:r>
              <a:rPr lang="en-US" sz="2800" b="1"/>
              <a:t> </a:t>
            </a:r>
            <a:r>
              <a:rPr lang="en-US" sz="2800"/>
              <a:t>At least 20 countries and territories are able to exchange and use IPS data with one or more other country(</a:t>
            </a:r>
            <a:r>
              <a:rPr lang="en-US" sz="2800" err="1"/>
              <a:t>ies</a:t>
            </a:r>
            <a:r>
              <a:rPr lang="en-US" sz="2800"/>
              <a:t>) in production (at least 10 countries) and the remaining countries in pilot use.</a:t>
            </a:r>
            <a:endParaRPr lang="en-US" sz="2800" b="1" u="sng"/>
          </a:p>
          <a:p>
            <a:endParaRPr lang="en-US" sz="2800" b="1" u="sng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u="sng"/>
              <a:t>Ultimate Goal: </a:t>
            </a:r>
            <a:r>
              <a:rPr lang="en-US" sz="2800"/>
              <a:t>All GDHP countries and territories are able to exchange and use IPS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E2FFC7-B81A-CAE2-EC71-C9447BFD3D32}"/>
              </a:ext>
            </a:extLst>
          </p:cNvPr>
          <p:cNvSpPr txBox="1"/>
          <p:nvPr/>
        </p:nvSpPr>
        <p:spPr>
          <a:xfrm>
            <a:off x="416368" y="6333370"/>
            <a:ext cx="6709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rgbClr val="FF0000"/>
                </a:solidFill>
              </a:rPr>
              <a:t>This may undergo an update based on Interoperability workstream feedback</a:t>
            </a:r>
            <a:endParaRPr 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77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4300" y="1171383"/>
            <a:ext cx="5899039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2021: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Connectathons – IPS Tracks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IHE NA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GDHP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Sep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Oct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on the IPS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Apr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Summit 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Aug 2021: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HIMSS Conference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Nov 2021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SNOMED International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Demos &amp; Articles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Blog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IPS Viewer Hosted (www.ipsviewer.com)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UK IPS Prototype Development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D29828-2EA3-45AF-94A5-7F2DA5E94F00}"/>
              </a:ext>
            </a:extLst>
          </p:cNvPr>
          <p:cNvSpPr txBox="1">
            <a:spLocks/>
          </p:cNvSpPr>
          <p:nvPr/>
        </p:nvSpPr>
        <p:spPr>
          <a:xfrm>
            <a:off x="223889" y="272748"/>
            <a:ext cx="9350166" cy="358194"/>
          </a:xfrm>
          <a:prstGeom prst="rect">
            <a:avLst/>
          </a:prstGeom>
        </p:spPr>
        <p:txBody>
          <a:bodyPr/>
          <a:lstStyle>
            <a:lvl1pPr marL="231775" marR="0" indent="-220663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112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IPS Work Group Milestones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644F8D-EFC5-7564-7E9E-4506301E04D8}"/>
              </a:ext>
            </a:extLst>
          </p:cNvPr>
          <p:cNvSpPr/>
          <p:nvPr/>
        </p:nvSpPr>
        <p:spPr>
          <a:xfrm>
            <a:off x="5552921" y="1125420"/>
            <a:ext cx="652477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2022: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Connectathons – IPS Tracks</a:t>
            </a:r>
            <a:endParaRPr kumimoji="0" lang="en-US" sz="20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Jan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GDHP FHIR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Canadian Projectathon (IPS-related)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Apr 2022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: Trans-Tasman Event (IPS-related)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May 2022: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Connectathon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May 2022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: 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LACPass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Connectathon (IPS-related)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June 2022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GDHP FHIR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Sep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IHE &amp; HL7 Testing &amp; Connectathon</a:t>
            </a:r>
          </a:p>
          <a:p>
            <a:pPr marL="1371600" lvl="2" indent="-457200" defTabSz="9144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Nov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GDHP Connectathon (TBD)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Present on the IPS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 2022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HIMSS Presentation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Jun 2022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HL7 FHIR 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DevDays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1371600" lvl="2" indent="-457200">
              <a:buFont typeface="Wingdings" panose="05000000000000000000" pitchFamily="2" charset="2"/>
              <a:buChar char="ü"/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September 2022: 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SNOMED International</a:t>
            </a:r>
          </a:p>
          <a:p>
            <a:pPr marL="457200" marR="0" lvl="1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Demos &amp; Articles</a:t>
            </a: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20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Healthcare Journal Publication</a:t>
            </a:r>
            <a:endParaRPr lang="en-US" sz="2000" dirty="0">
              <a:solidFill>
                <a:prstClr val="black"/>
              </a:solidFill>
              <a:latin typeface="Calibri" panose="020F0502020204030204"/>
            </a:endParaRPr>
          </a:p>
          <a:p>
            <a:pPr marL="1371600" marR="0" lvl="2" indent="-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Demo (</a:t>
            </a:r>
            <a:r>
              <a:rPr lang="en-US" sz="2000" dirty="0" err="1">
                <a:solidFill>
                  <a:prstClr val="black"/>
                </a:solidFill>
                <a:latin typeface="Calibri" panose="020F0502020204030204"/>
              </a:rPr>
              <a:t>ips.health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) at 2022 GDHP Summit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0D716-51C5-761C-21C9-48C70B12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Work Group Milestones</a:t>
            </a:r>
          </a:p>
        </p:txBody>
      </p:sp>
    </p:spTree>
    <p:extLst>
      <p:ext uri="{BB962C8B-B14F-4D97-AF65-F5344CB8AC3E}">
        <p14:creationId xmlns:p14="http://schemas.microsoft.com/office/powerpoint/2010/main" val="112969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7"/>
            <a:ext cx="9256956" cy="15614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Matthew Rahn,</a:t>
            </a:r>
          </a:p>
          <a:p>
            <a:r>
              <a:rPr lang="en-US" sz="2800" b="0" dirty="0">
                <a:solidFill>
                  <a:schemeClr val="tx1"/>
                </a:solidFill>
              </a:rPr>
              <a:t>Deputy Director of Standards Division, ONC, USA                  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Remarks</a:t>
            </a:r>
          </a:p>
        </p:txBody>
      </p:sp>
    </p:spTree>
    <p:extLst>
      <p:ext uri="{BB962C8B-B14F-4D97-AF65-F5344CB8AC3E}">
        <p14:creationId xmlns:p14="http://schemas.microsoft.com/office/powerpoint/2010/main" val="283644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8DA6DA-9F8D-7771-7513-A6D009109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11449" y="4257396"/>
            <a:ext cx="9256956" cy="2364383"/>
          </a:xfrm>
        </p:spPr>
        <p:txBody>
          <a:bodyPr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1200" dirty="0">
                <a:solidFill>
                  <a:schemeClr val="dk1"/>
                </a:solidFill>
                <a:effectLst/>
              </a:rPr>
              <a:t>John D’Amore</a:t>
            </a:r>
            <a:r>
              <a:rPr lang="en-US" sz="2400" kern="1200" dirty="0">
                <a:solidFill>
                  <a:schemeClr val="dk1"/>
                </a:solidFill>
                <a:effectLst/>
              </a:rPr>
              <a:t>, </a:t>
            </a:r>
            <a:r>
              <a:rPr lang="en-US" sz="2400" b="0" kern="1200" dirty="0">
                <a:solidFill>
                  <a:schemeClr val="dk1"/>
                </a:solidFill>
                <a:effectLst/>
              </a:rPr>
              <a:t>President of More Informatics &amp; GDHP Interoperability Work Stream Contractor</a:t>
            </a:r>
            <a:br>
              <a:rPr lang="en-US" sz="2400" b="0" kern="1200" dirty="0">
                <a:solidFill>
                  <a:schemeClr val="dk1"/>
                </a:solidFill>
                <a:effectLst/>
              </a:rPr>
            </a:br>
            <a:endParaRPr lang="en-US" sz="2400" b="0" kern="1200" dirty="0">
              <a:solidFill>
                <a:schemeClr val="dk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400" b="1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Jürgen Brandstätter, </a:t>
            </a:r>
            <a:r>
              <a:rPr lang="de-DE" sz="2400" b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Deputy Co-Chair IHE-Europe &amp; Austria GDHP representative</a:t>
            </a:r>
            <a:endParaRPr lang="en-US" sz="2400" b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solidFill>
                <a:schemeClr val="dk1"/>
              </a:solidFill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0F3235-EA9B-7CD2-1834-614E6C4B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1448" y="1826333"/>
            <a:ext cx="9795649" cy="199597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000" b="1" dirty="0">
                <a:latin typeface="+mn-lt"/>
              </a:rPr>
              <a:t>Recap of HIMSS 2023 (Chicago) </a:t>
            </a:r>
            <a:br>
              <a:rPr lang="en-US" sz="4000" b="1" dirty="0">
                <a:latin typeface="+mn-lt"/>
              </a:rPr>
            </a:br>
            <a:endParaRPr lang="en-US" sz="4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913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E1AADA-BF20-41FC-184A-6F0425CA4DDD}"/>
              </a:ext>
            </a:extLst>
          </p:cNvPr>
          <p:cNvSpPr/>
          <p:nvPr/>
        </p:nvSpPr>
        <p:spPr>
          <a:xfrm>
            <a:off x="294968" y="2396646"/>
            <a:ext cx="11631561" cy="14025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376EB-04E2-F487-CFA1-61D8FFDCBFED}"/>
              </a:ext>
            </a:extLst>
          </p:cNvPr>
          <p:cNvSpPr/>
          <p:nvPr/>
        </p:nvSpPr>
        <p:spPr>
          <a:xfrm>
            <a:off x="294968" y="5212532"/>
            <a:ext cx="11631561" cy="1402544"/>
          </a:xfrm>
          <a:prstGeom prst="rect">
            <a:avLst/>
          </a:prstGeom>
          <a:solidFill>
            <a:schemeClr val="bg1">
              <a:lumMod val="85000"/>
            </a:schemeClr>
          </a:solidFill>
          <a:ln w="38100" cap="rnd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E7344-241E-6960-BBFB-8AF0EBE1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HIMSS Presentations on 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1D226A-9A93-8C6C-675A-799F60A305D9}"/>
              </a:ext>
            </a:extLst>
          </p:cNvPr>
          <p:cNvSpPr txBox="1"/>
          <p:nvPr/>
        </p:nvSpPr>
        <p:spPr>
          <a:xfrm>
            <a:off x="1682928" y="2550671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Tuesday</a:t>
            </a:r>
            <a:br>
              <a:rPr lang="en-US" sz="2800" b="1" dirty="0"/>
            </a:br>
            <a:r>
              <a:rPr lang="en-US" sz="2800" b="1" dirty="0"/>
              <a:t>April 18</a:t>
            </a:r>
            <a:r>
              <a:rPr lang="en-US" b="1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404D18-E2FB-E1BC-7DDE-227D358436CB}"/>
              </a:ext>
            </a:extLst>
          </p:cNvPr>
          <p:cNvSpPr txBox="1"/>
          <p:nvPr/>
        </p:nvSpPr>
        <p:spPr>
          <a:xfrm>
            <a:off x="1540360" y="4055507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Wednesday</a:t>
            </a:r>
            <a:br>
              <a:rPr lang="en-US" sz="2800" b="1" dirty="0"/>
            </a:br>
            <a:r>
              <a:rPr lang="en-US" sz="2800" b="1" dirty="0"/>
              <a:t>April 19</a:t>
            </a:r>
            <a:r>
              <a:rPr lang="en-US" b="1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B47F4C-843A-2754-FB9E-3487D0732247}"/>
              </a:ext>
            </a:extLst>
          </p:cNvPr>
          <p:cNvSpPr txBox="1"/>
          <p:nvPr/>
        </p:nvSpPr>
        <p:spPr>
          <a:xfrm>
            <a:off x="1540360" y="5477937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Thursday</a:t>
            </a:r>
            <a:br>
              <a:rPr lang="en-US" sz="2800" b="1" dirty="0"/>
            </a:br>
            <a:r>
              <a:rPr lang="en-US" sz="2800" b="1" dirty="0"/>
              <a:t>April 20</a:t>
            </a:r>
            <a:r>
              <a:rPr lang="en-US" b="1" dirty="0"/>
              <a:t> </a:t>
            </a:r>
          </a:p>
        </p:txBody>
      </p:sp>
      <p:pic>
        <p:nvPicPr>
          <p:cNvPr id="6" name="Picture 2" descr="HL7 International Logo">
            <a:extLst>
              <a:ext uri="{FF2B5EF4-FFF2-40B4-BE49-F238E27FC236}">
                <a16:creationId xmlns:a16="http://schemas.microsoft.com/office/drawing/2014/main" id="{D29C7BCC-9599-650B-6ECF-4AA823796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36" y="4164473"/>
            <a:ext cx="1337224" cy="7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A5E3D0-E9DF-AF32-CD6A-FB971EC1DB1D}"/>
              </a:ext>
            </a:extLst>
          </p:cNvPr>
          <p:cNvSpPr txBox="1"/>
          <p:nvPr/>
        </p:nvSpPr>
        <p:spPr>
          <a:xfrm>
            <a:off x="8547610" y="4020009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Booth Presentation</a:t>
            </a: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715E8-B844-380A-E2AC-BED4F4AB4E20}"/>
              </a:ext>
            </a:extLst>
          </p:cNvPr>
          <p:cNvSpPr txBox="1"/>
          <p:nvPr/>
        </p:nvSpPr>
        <p:spPr>
          <a:xfrm>
            <a:off x="4086951" y="4252533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2:50pm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B86FB-5306-87A8-FD57-8866B488B3DA}"/>
              </a:ext>
            </a:extLst>
          </p:cNvPr>
          <p:cNvSpPr txBox="1"/>
          <p:nvPr/>
        </p:nvSpPr>
        <p:spPr>
          <a:xfrm>
            <a:off x="8547610" y="2595328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Panel Presentation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D41C7C-D926-4E93-3086-D249C917552E}"/>
              </a:ext>
            </a:extLst>
          </p:cNvPr>
          <p:cNvSpPr txBox="1"/>
          <p:nvPr/>
        </p:nvSpPr>
        <p:spPr>
          <a:xfrm>
            <a:off x="8547610" y="5472089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Educational Session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80AD59-6640-D0F2-4178-7F4CA419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5"/>
          <a:stretch/>
        </p:blipFill>
        <p:spPr>
          <a:xfrm>
            <a:off x="6646606" y="5722337"/>
            <a:ext cx="1901004" cy="4904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24310B0-6230-BA43-361F-0C55C862EC71}"/>
              </a:ext>
            </a:extLst>
          </p:cNvPr>
          <p:cNvSpPr txBox="1"/>
          <p:nvPr/>
        </p:nvSpPr>
        <p:spPr>
          <a:xfrm>
            <a:off x="4086951" y="5687532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10:00am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7C0A63-240E-A63A-DA19-6B7F955FE5A6}"/>
              </a:ext>
            </a:extLst>
          </p:cNvPr>
          <p:cNvSpPr txBox="1"/>
          <p:nvPr/>
        </p:nvSpPr>
        <p:spPr>
          <a:xfrm>
            <a:off x="4086951" y="2831081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4:15pm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3FCD702-0252-DDFB-D234-97385D088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71" y="2673739"/>
            <a:ext cx="2000134" cy="9301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C90DDA-5260-4243-131B-FD63989E5032}"/>
              </a:ext>
            </a:extLst>
          </p:cNvPr>
          <p:cNvSpPr txBox="1"/>
          <p:nvPr/>
        </p:nvSpPr>
        <p:spPr>
          <a:xfrm>
            <a:off x="1682928" y="1351285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Tuesday</a:t>
            </a:r>
            <a:br>
              <a:rPr lang="en-US" sz="2800" b="1" dirty="0"/>
            </a:br>
            <a:r>
              <a:rPr lang="en-US" sz="2800" b="1" dirty="0"/>
              <a:t>April 18</a:t>
            </a:r>
            <a:r>
              <a:rPr lang="en-US" b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747FE3-043F-9373-46A3-B2B0E25BEAC6}"/>
              </a:ext>
            </a:extLst>
          </p:cNvPr>
          <p:cNvSpPr txBox="1"/>
          <p:nvPr/>
        </p:nvSpPr>
        <p:spPr>
          <a:xfrm>
            <a:off x="4086951" y="1566189"/>
            <a:ext cx="241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2:00pm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9D536C-66D4-AD06-558A-15E078615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7685"/>
          <a:stretch/>
        </p:blipFill>
        <p:spPr>
          <a:xfrm>
            <a:off x="6646606" y="1559556"/>
            <a:ext cx="1901004" cy="490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FAC8C6-696E-B826-CE13-99CCBF8591D9}"/>
              </a:ext>
            </a:extLst>
          </p:cNvPr>
          <p:cNvSpPr txBox="1"/>
          <p:nvPr/>
        </p:nvSpPr>
        <p:spPr>
          <a:xfrm>
            <a:off x="8547610" y="1368418"/>
            <a:ext cx="24187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Listening Session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98166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961FB7-1B07-E3F5-D5C8-561E53B4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Panel Presentation</a:t>
            </a:r>
          </a:p>
        </p:txBody>
      </p:sp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961B82AE-DF72-E63C-C4ED-29DABAEEA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0" b="10223"/>
          <a:stretch/>
        </p:blipFill>
        <p:spPr bwMode="auto">
          <a:xfrm>
            <a:off x="1524000" y="1341120"/>
            <a:ext cx="9144000" cy="519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96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25EE80-A563-0A4D-B24C-5E7093B0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6777" y="1493521"/>
            <a:ext cx="4322903" cy="4687540"/>
          </a:xfrm>
        </p:spPr>
        <p:txBody>
          <a:bodyPr/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400" b="1" u="sng" kern="1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Participants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Jurgen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Brandstätter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Christina Caraballo (Moderator/Host)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Attila Farkas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Eli Fleet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Andrea K.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Fourquet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Andreas Klingler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John Moehrke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Matthew Rahn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Derek Ritz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Suzy Roy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Amit Trivedi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Dan Vreeman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chemeClr val="tx2"/>
              </a:buClr>
              <a:buFont typeface="Symbol" panose="05050102010706020507" pitchFamily="18" charset="2"/>
              <a:buChar char=""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Lapo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Bertini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961FB7-1B07-E3F5-D5C8-561E53B4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Listening Session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905ACA6-2FF0-4AFE-BFB6-5B6EDD4F0DD7}"/>
              </a:ext>
            </a:extLst>
          </p:cNvPr>
          <p:cNvSpPr txBox="1">
            <a:spLocks/>
          </p:cNvSpPr>
          <p:nvPr/>
        </p:nvSpPr>
        <p:spPr>
          <a:xfrm>
            <a:off x="5758357" y="1493521"/>
            <a:ext cx="4993463" cy="468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400" b="1" u="sng" kern="100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Notable Topics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Global review of progress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approach regionalization of IPS?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Complexities of document exchange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IPS in larger context of data exchange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guidelines from WHO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quality remains an issue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Fallback/maintenance of human readability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Discussion on Netherlands as GDHP lead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Importance of Cross-SDO collaboration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buFont typeface="Symbol" panose="05050102010706020507" pitchFamily="18" charset="2"/>
              <a:buChar char=""/>
            </a:pPr>
            <a:endParaRPr lang="en-US" sz="180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B999A-B481-5A44-55C9-58D0DF3571F0}"/>
              </a:ext>
            </a:extLst>
          </p:cNvPr>
          <p:cNvSpPr txBox="1"/>
          <p:nvPr/>
        </p:nvSpPr>
        <p:spPr>
          <a:xfrm>
            <a:off x="4024407" y="6262111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Rough transcript available on request</a:t>
            </a:r>
          </a:p>
        </p:txBody>
      </p:sp>
    </p:spTree>
    <p:extLst>
      <p:ext uri="{BB962C8B-B14F-4D97-AF65-F5344CB8AC3E}">
        <p14:creationId xmlns:p14="http://schemas.microsoft.com/office/powerpoint/2010/main" val="425417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5BDA66-A7FA-9CAF-5EEB-454CB4F74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Advancements in IPS</a:t>
            </a:r>
          </a:p>
        </p:txBody>
      </p:sp>
      <p:pic>
        <p:nvPicPr>
          <p:cNvPr id="1028" name="Picture 4" descr="No alternative text description for this image">
            <a:extLst>
              <a:ext uri="{FF2B5EF4-FFF2-40B4-BE49-F238E27FC236}">
                <a16:creationId xmlns:a16="http://schemas.microsoft.com/office/drawing/2014/main" id="{10BE745F-DF8E-E6EF-55D4-F6399845A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41" y="1630680"/>
            <a:ext cx="3410802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alternative text description for this image">
            <a:extLst>
              <a:ext uri="{FF2B5EF4-FFF2-40B4-BE49-F238E27FC236}">
                <a16:creationId xmlns:a16="http://schemas.microsoft.com/office/drawing/2014/main" id="{4830C1FF-2284-1E42-D8A1-1F9F9F7D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442" y="1630680"/>
            <a:ext cx="6068679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74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43C608-AA85-DA3C-1593-748DCE637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Asia Pacific eHealth Conference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75535D-D985-677F-AE8D-95A02C03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12" y="1662507"/>
            <a:ext cx="10591800" cy="12772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9A1EF-9619-09E1-C78E-C720025DA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018" y="3077568"/>
            <a:ext cx="9510055" cy="355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1585"/>
      </p:ext>
    </p:extLst>
  </p:cSld>
  <p:clrMapOvr>
    <a:masterClrMapping/>
  </p:clrMapOvr>
</p:sld>
</file>

<file path=ppt/theme/theme1.xml><?xml version="1.0" encoding="utf-8"?>
<a:theme xmlns:a="http://schemas.openxmlformats.org/drawingml/2006/main" name="GDHP-2022">
  <a:themeElements>
    <a:clrScheme name="GDHP Colors">
      <a:dk1>
        <a:srgbClr val="001B3C"/>
      </a:dk1>
      <a:lt1>
        <a:srgbClr val="FFFFFF"/>
      </a:lt1>
      <a:dk2>
        <a:srgbClr val="046DB1"/>
      </a:dk2>
      <a:lt2>
        <a:srgbClr val="EEEEEE"/>
      </a:lt2>
      <a:accent1>
        <a:srgbClr val="54595F"/>
      </a:accent1>
      <a:accent2>
        <a:srgbClr val="FFC703"/>
      </a:accent2>
      <a:accent3>
        <a:srgbClr val="69518E"/>
      </a:accent3>
      <a:accent4>
        <a:srgbClr val="0873A3"/>
      </a:accent4>
      <a:accent5>
        <a:srgbClr val="85AD47"/>
      </a:accent5>
      <a:accent6>
        <a:srgbClr val="48AF8F"/>
      </a:accent6>
      <a:hlink>
        <a:srgbClr val="2E99FF"/>
      </a:hlink>
      <a:folHlink>
        <a:srgbClr val="551A8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38100" cap="rnd">
          <a:solidFill>
            <a:schemeClr val="tx2"/>
          </a:solidFill>
        </a:ln>
      </a:spPr>
      <a:bodyPr rtlCol="0" anchor="ctr"/>
      <a:lstStyle>
        <a:defPPr algn="ctr">
          <a:defRPr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DHP_Summit_Oct2022_NewPPT_MR" id="{C38B03EE-02D3-4C0B-B8B4-833EDAA2FCD2}" vid="{BDCD5CB7-7F42-4146-9191-A1E46B26A9A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GDHP_Summit_Oct2022_NewPPT_MR</Template>
  <TotalTime>6022</TotalTime>
  <Words>1924</Words>
  <Application>Microsoft Office PowerPoint</Application>
  <PresentationFormat>Widescreen</PresentationFormat>
  <Paragraphs>229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-apple-system</vt:lpstr>
      <vt:lpstr>Arial</vt:lpstr>
      <vt:lpstr>Calibri</vt:lpstr>
      <vt:lpstr>Symbol</vt:lpstr>
      <vt:lpstr>Wingdings</vt:lpstr>
      <vt:lpstr>GDHP-2022</vt:lpstr>
      <vt:lpstr>GDHP Interoperability Workstream </vt:lpstr>
      <vt:lpstr>Meeting Agenda</vt:lpstr>
      <vt:lpstr>Opening Remarks</vt:lpstr>
      <vt:lpstr>Recap of HIMSS 2023 (Chicago)  </vt:lpstr>
      <vt:lpstr>HIMSS Presentations on IPS</vt:lpstr>
      <vt:lpstr>IPS Panel Presentation</vt:lpstr>
      <vt:lpstr>IPS Listening Session</vt:lpstr>
      <vt:lpstr>Global Advancements in IPS</vt:lpstr>
      <vt:lpstr>Asia Pacific eHealth Conference</vt:lpstr>
      <vt:lpstr>HL7 Connectathon Planning</vt:lpstr>
      <vt:lpstr>HL7 IPS Track FHIR Connectathon 33 (May 6-7)</vt:lpstr>
      <vt:lpstr>Attendees of IPS Track (Tentative)</vt:lpstr>
      <vt:lpstr>Scenarios for May FHIR Connectathon IPS Track</vt:lpstr>
      <vt:lpstr>HL7 WGM+: IPS Main Stage</vt:lpstr>
      <vt:lpstr>Mini-Connectathon Planning</vt:lpstr>
      <vt:lpstr>GDHP Mini-Connectathon WILL BE VIRTUAL ONLY</vt:lpstr>
      <vt:lpstr>Open Discussion</vt:lpstr>
      <vt:lpstr>Closing Remarks</vt:lpstr>
      <vt:lpstr>PowerPoint Presentation</vt:lpstr>
      <vt:lpstr>Appendix</vt:lpstr>
      <vt:lpstr>IPS Work Group Approved Items</vt:lpstr>
      <vt:lpstr>IPS Policy, Legal, and Cyber Security Implications</vt:lpstr>
      <vt:lpstr>IPS Use Cases</vt:lpstr>
      <vt:lpstr>Key Steps for GDHP Members’ Implementation of IPS</vt:lpstr>
      <vt:lpstr>IPS Success</vt:lpstr>
      <vt:lpstr>IPS Work Group Goals</vt:lpstr>
      <vt:lpstr>IPS Work Group Milestones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GDHP Summit</dc:title>
  <dc:subject/>
  <dc:creator>John D'Amore</dc:creator>
  <cp:keywords>ONC</cp:keywords>
  <dc:description/>
  <cp:lastModifiedBy>Rahn, Matthew (OS/ONC)</cp:lastModifiedBy>
  <cp:revision>5</cp:revision>
  <dcterms:created xsi:type="dcterms:W3CDTF">2022-08-22T19:35:54Z</dcterms:created>
  <dcterms:modified xsi:type="dcterms:W3CDTF">2023-04-27T03:26:52Z</dcterms:modified>
  <cp:category/>
</cp:coreProperties>
</file>